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2" r:id="rId2"/>
    <p:sldId id="349" r:id="rId3"/>
    <p:sldId id="357" r:id="rId4"/>
    <p:sldId id="362" r:id="rId5"/>
    <p:sldId id="358" r:id="rId6"/>
    <p:sldId id="359" r:id="rId7"/>
    <p:sldId id="360" r:id="rId8"/>
    <p:sldId id="361" r:id="rId9"/>
    <p:sldId id="350" r:id="rId10"/>
    <p:sldId id="351" r:id="rId11"/>
    <p:sldId id="353" r:id="rId12"/>
    <p:sldId id="354" r:id="rId13"/>
    <p:sldId id="355" r:id="rId14"/>
    <p:sldId id="336" r:id="rId15"/>
    <p:sldId id="334" r:id="rId16"/>
    <p:sldId id="337" r:id="rId17"/>
    <p:sldId id="338" r:id="rId18"/>
    <p:sldId id="339" r:id="rId19"/>
    <p:sldId id="319" r:id="rId20"/>
    <p:sldId id="340" r:id="rId21"/>
    <p:sldId id="341" r:id="rId22"/>
    <p:sldId id="342" r:id="rId23"/>
    <p:sldId id="343" r:id="rId24"/>
    <p:sldId id="344" r:id="rId25"/>
    <p:sldId id="345" r:id="rId26"/>
    <p:sldId id="320" r:id="rId27"/>
    <p:sldId id="335" r:id="rId28"/>
    <p:sldId id="35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00"/>
    <a:srgbClr val="E56B00"/>
    <a:srgbClr val="E65C00"/>
    <a:srgbClr val="FF6500"/>
    <a:srgbClr val="FF8600"/>
    <a:srgbClr val="470E73"/>
    <a:srgbClr val="490D79"/>
    <a:srgbClr val="00FDFF"/>
    <a:srgbClr val="9D7A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6463" autoAdjust="0"/>
  </p:normalViewPr>
  <p:slideViewPr>
    <p:cSldViewPr snapToGrid="0">
      <p:cViewPr varScale="1">
        <p:scale>
          <a:sx n="95" d="100"/>
          <a:sy n="95" d="100"/>
        </p:scale>
        <p:origin x="117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E28F274D-C316-42BD-9ECD-64DA0AF96D43}" type="datetimeFigureOut">
              <a:rPr lang="en-US" smtClean="0"/>
              <a:t>11/6/2019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AABCE2EC-160E-452A-8A99-C2FA07B5CF23}" type="slidenum">
              <a:rPr lang="en-US" smtClean="0"/>
              <a:t>‹#›</a:t>
            </a:fld>
            <a:endParaRPr lang="en-US"/>
          </a:p>
        </p:txBody>
      </p:sp>
    </p:spTree>
    <p:extLst>
      <p:ext uri="{BB962C8B-B14F-4D97-AF65-F5344CB8AC3E}">
        <p14:creationId xmlns:p14="http://schemas.microsoft.com/office/powerpoint/2010/main" val="390884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1</a:t>
            </a:fld>
            <a:endParaRPr lang="en-US"/>
          </a:p>
        </p:txBody>
      </p:sp>
    </p:spTree>
    <p:extLst>
      <p:ext uri="{BB962C8B-B14F-4D97-AF65-F5344CB8AC3E}">
        <p14:creationId xmlns:p14="http://schemas.microsoft.com/office/powerpoint/2010/main" val="419317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E2EC-160E-452A-8A99-C2FA07B5CF23}" type="slidenum">
              <a:rPr lang="en-US" smtClean="0"/>
              <a:t>25</a:t>
            </a:fld>
            <a:endParaRPr lang="en-US"/>
          </a:p>
        </p:txBody>
      </p:sp>
    </p:spTree>
    <p:extLst>
      <p:ext uri="{BB962C8B-B14F-4D97-AF65-F5344CB8AC3E}">
        <p14:creationId xmlns:p14="http://schemas.microsoft.com/office/powerpoint/2010/main" val="101969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26</a:t>
            </a:fld>
            <a:endParaRPr lang="en-US"/>
          </a:p>
        </p:txBody>
      </p:sp>
    </p:spTree>
    <p:extLst>
      <p:ext uri="{BB962C8B-B14F-4D97-AF65-F5344CB8AC3E}">
        <p14:creationId xmlns:p14="http://schemas.microsoft.com/office/powerpoint/2010/main" val="282332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27</a:t>
            </a:fld>
            <a:endParaRPr lang="en-US"/>
          </a:p>
        </p:txBody>
      </p:sp>
    </p:spTree>
    <p:extLst>
      <p:ext uri="{BB962C8B-B14F-4D97-AF65-F5344CB8AC3E}">
        <p14:creationId xmlns:p14="http://schemas.microsoft.com/office/powerpoint/2010/main" val="45816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28</a:t>
            </a:fld>
            <a:endParaRPr lang="en-US"/>
          </a:p>
        </p:txBody>
      </p:sp>
    </p:spTree>
    <p:extLst>
      <p:ext uri="{BB962C8B-B14F-4D97-AF65-F5344CB8AC3E}">
        <p14:creationId xmlns:p14="http://schemas.microsoft.com/office/powerpoint/2010/main" val="327502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9</a:t>
            </a:fld>
            <a:endParaRPr lang="en-US"/>
          </a:p>
        </p:txBody>
      </p:sp>
    </p:spTree>
    <p:extLst>
      <p:ext uri="{BB962C8B-B14F-4D97-AF65-F5344CB8AC3E}">
        <p14:creationId xmlns:p14="http://schemas.microsoft.com/office/powerpoint/2010/main" val="46972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18</a:t>
            </a:fld>
            <a:endParaRPr lang="en-US"/>
          </a:p>
        </p:txBody>
      </p:sp>
    </p:spTree>
    <p:extLst>
      <p:ext uri="{BB962C8B-B14F-4D97-AF65-F5344CB8AC3E}">
        <p14:creationId xmlns:p14="http://schemas.microsoft.com/office/powerpoint/2010/main" val="415436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19</a:t>
            </a:fld>
            <a:endParaRPr lang="en-US"/>
          </a:p>
        </p:txBody>
      </p:sp>
    </p:spTree>
    <p:extLst>
      <p:ext uri="{BB962C8B-B14F-4D97-AF65-F5344CB8AC3E}">
        <p14:creationId xmlns:p14="http://schemas.microsoft.com/office/powerpoint/2010/main" val="7762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20</a:t>
            </a:fld>
            <a:endParaRPr lang="en-US"/>
          </a:p>
        </p:txBody>
      </p:sp>
    </p:spTree>
    <p:extLst>
      <p:ext uri="{BB962C8B-B14F-4D97-AF65-F5344CB8AC3E}">
        <p14:creationId xmlns:p14="http://schemas.microsoft.com/office/powerpoint/2010/main" val="18370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21</a:t>
            </a:fld>
            <a:endParaRPr lang="en-US"/>
          </a:p>
        </p:txBody>
      </p:sp>
    </p:spTree>
    <p:extLst>
      <p:ext uri="{BB962C8B-B14F-4D97-AF65-F5344CB8AC3E}">
        <p14:creationId xmlns:p14="http://schemas.microsoft.com/office/powerpoint/2010/main" val="277265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22</a:t>
            </a:fld>
            <a:endParaRPr lang="en-US"/>
          </a:p>
        </p:txBody>
      </p:sp>
    </p:spTree>
    <p:extLst>
      <p:ext uri="{BB962C8B-B14F-4D97-AF65-F5344CB8AC3E}">
        <p14:creationId xmlns:p14="http://schemas.microsoft.com/office/powerpoint/2010/main" val="60975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23</a:t>
            </a:fld>
            <a:endParaRPr lang="en-US"/>
          </a:p>
        </p:txBody>
      </p:sp>
    </p:spTree>
    <p:extLst>
      <p:ext uri="{BB962C8B-B14F-4D97-AF65-F5344CB8AC3E}">
        <p14:creationId xmlns:p14="http://schemas.microsoft.com/office/powerpoint/2010/main" val="392498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E2EC-160E-452A-8A99-C2FA07B5CF23}" type="slidenum">
              <a:rPr lang="en-US" smtClean="0"/>
              <a:t>24</a:t>
            </a:fld>
            <a:endParaRPr lang="en-US"/>
          </a:p>
        </p:txBody>
      </p:sp>
    </p:spTree>
    <p:extLst>
      <p:ext uri="{BB962C8B-B14F-4D97-AF65-F5344CB8AC3E}">
        <p14:creationId xmlns:p14="http://schemas.microsoft.com/office/powerpoint/2010/main" val="156557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756A-5799-4C1D-B8AC-13619302B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C7422-8B2D-4BA5-A43C-6D5924A8C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7900C2-66D6-4EB4-A37F-52832B7DA3A6}"/>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17220AF4-1DC7-4A2B-945E-AD8875FCD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FC874-4054-4AF5-AB47-04B2AA2F84DD}"/>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209209051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5CC7-E9B6-4960-AEDD-026D9862F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AFEF37-C950-4F45-A96A-504D12239A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E496C-BC45-4D9D-84A9-FE70D9823A3A}"/>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F010B89F-08B5-41FD-8B91-D584A33D8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113A-E0AB-4DF8-A8B1-BE6ABD8144D1}"/>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291483909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71FB4-CDD6-4B58-AA32-55615F37F6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BEEBB-1C7B-49EA-91E4-E8813184A9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030ED-7E75-4969-9102-A8414974BC17}"/>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0320F64F-17DC-46C5-AE6F-76A37A84B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F37AA-6C9D-4A83-AA30-B0F245EF8D7A}"/>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70574744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7D40-6DEA-4E90-B122-B360A6399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22F4A-5C7B-4B03-8A15-8078773834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0EBA5-A6F1-491D-89E8-EBF50FAFFEF6}"/>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0C8C2F5E-83D6-4D38-9EC9-BA00FC1E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EB9E1-9396-4CE3-A953-18ED602B7F42}"/>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32480505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70A0-D6B3-48CD-B9C8-AF8144D8C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6299B-0366-44FB-8931-EC365E863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0770DD-8D7E-4EA4-A81F-A5105AC3B68A}"/>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F2671FE8-9A30-45C5-BB57-2FB99ECAC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727BC-3CE5-472F-9414-ED45ACA9A0E9}"/>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325333113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1844-609B-4278-AB3A-DD2AE5AE9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C9290-3459-4A75-9D01-1E16B02FBB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25831-52B8-40CD-8386-61A6E66076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FAD38-FD76-4255-92DC-043DFB4B64F1}"/>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6" name="Footer Placeholder 5">
            <a:extLst>
              <a:ext uri="{FF2B5EF4-FFF2-40B4-BE49-F238E27FC236}">
                <a16:creationId xmlns:a16="http://schemas.microsoft.com/office/drawing/2014/main" id="{68265784-BA34-4DB7-9C72-D675317EB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2EF8C-0EE8-42D6-954F-86B2D14596EC}"/>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237528995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08C4-2891-437D-92F9-5B26342EE8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10C815-4A63-4CAF-A11D-97B420C27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2FE67C-18EF-4AE3-B32C-BF33DEEE70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C37B1-CBDE-43AC-9D7E-2FFBA2742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761268-FB57-4075-8AD3-7277C1EC9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D453B-57E0-43CA-910D-771F1505A3B8}"/>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8" name="Footer Placeholder 7">
            <a:extLst>
              <a:ext uri="{FF2B5EF4-FFF2-40B4-BE49-F238E27FC236}">
                <a16:creationId xmlns:a16="http://schemas.microsoft.com/office/drawing/2014/main" id="{A85B4286-DEE7-47C7-962E-F43D284973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68E94-E298-47D2-B53C-FA5999807C70}"/>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2383165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4CC8-80C1-4592-AA14-6B0C9E956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64752-C40A-43C2-8A5E-FEC2E60681A7}"/>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4" name="Footer Placeholder 3">
            <a:extLst>
              <a:ext uri="{FF2B5EF4-FFF2-40B4-BE49-F238E27FC236}">
                <a16:creationId xmlns:a16="http://schemas.microsoft.com/office/drawing/2014/main" id="{1BFC9E10-0C4A-4C7F-9562-1C6653770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8AD1A4-CC66-4865-9AFE-01B7D1A3543F}"/>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7003595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4CDA8-213C-4DBB-B53F-1501EA124F9F}"/>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3" name="Footer Placeholder 2">
            <a:extLst>
              <a:ext uri="{FF2B5EF4-FFF2-40B4-BE49-F238E27FC236}">
                <a16:creationId xmlns:a16="http://schemas.microsoft.com/office/drawing/2014/main" id="{7D8FE98F-5595-4C3B-8A0A-E2F8A6E87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0ED44-7213-4FC3-B4EC-EDD710EF74CE}"/>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64416003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816-3709-4E19-9D08-2692009DB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1B49C9-26E6-4916-83DD-3E251B9200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63B3D-7E7B-4A6A-9DB2-6A6DF3A81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8A0AB0-7CB5-4F38-9AE1-0E7F4CD3937B}"/>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6" name="Footer Placeholder 5">
            <a:extLst>
              <a:ext uri="{FF2B5EF4-FFF2-40B4-BE49-F238E27FC236}">
                <a16:creationId xmlns:a16="http://schemas.microsoft.com/office/drawing/2014/main" id="{43EE1334-27F4-4677-B57A-747DE5296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BF95F-6267-4D24-A764-79E54E808D2B}"/>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347231225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374E-F70C-4386-B503-E589DB4D5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D6540-29F6-47B5-A30A-2383DB3FF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C911D-9B10-4D77-98B6-9BFCD5AF5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EAD90C-67A7-4DD7-B97F-1D10E819CFA6}"/>
              </a:ext>
            </a:extLst>
          </p:cNvPr>
          <p:cNvSpPr>
            <a:spLocks noGrp="1"/>
          </p:cNvSpPr>
          <p:nvPr>
            <p:ph type="dt" sz="half" idx="10"/>
          </p:nvPr>
        </p:nvSpPr>
        <p:spPr/>
        <p:txBody>
          <a:bodyPr/>
          <a:lstStyle/>
          <a:p>
            <a:fld id="{C003FB4B-3A3D-4B42-89D6-A7ED539F30B4}" type="datetimeFigureOut">
              <a:rPr lang="en-US" smtClean="0"/>
              <a:t>11/6/2019</a:t>
            </a:fld>
            <a:endParaRPr lang="en-US"/>
          </a:p>
        </p:txBody>
      </p:sp>
      <p:sp>
        <p:nvSpPr>
          <p:cNvPr id="6" name="Footer Placeholder 5">
            <a:extLst>
              <a:ext uri="{FF2B5EF4-FFF2-40B4-BE49-F238E27FC236}">
                <a16:creationId xmlns:a16="http://schemas.microsoft.com/office/drawing/2014/main" id="{66EF9ECE-7641-41A8-8F54-191EEA71A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31F31-CFDE-4A54-B690-50E5B8F491FF}"/>
              </a:ext>
            </a:extLst>
          </p:cNvPr>
          <p:cNvSpPr>
            <a:spLocks noGrp="1"/>
          </p:cNvSpPr>
          <p:nvPr>
            <p:ph type="sldNum" sz="quarter" idx="12"/>
          </p:nvPr>
        </p:nvSpPr>
        <p:spPr/>
        <p:txBody>
          <a:bodyPr/>
          <a:lstStyle/>
          <a:p>
            <a:fld id="{84DB1119-2D4D-4C79-B7FB-494689BD3379}" type="slidenum">
              <a:rPr lang="en-US" smtClean="0"/>
              <a:t>‹#›</a:t>
            </a:fld>
            <a:endParaRPr lang="en-US"/>
          </a:p>
        </p:txBody>
      </p:sp>
    </p:spTree>
    <p:extLst>
      <p:ext uri="{BB962C8B-B14F-4D97-AF65-F5344CB8AC3E}">
        <p14:creationId xmlns:p14="http://schemas.microsoft.com/office/powerpoint/2010/main" val="36739001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8ABD1-A91B-4059-B035-038C8CCB1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5FFAA-B80F-40AF-8786-D4781A915D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AA96D-F7A2-4F2D-B3CB-31482ECAB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3FB4B-3A3D-4B42-89D6-A7ED539F30B4}" type="datetimeFigureOut">
              <a:rPr lang="en-US" smtClean="0"/>
              <a:t>11/6/2019</a:t>
            </a:fld>
            <a:endParaRPr lang="en-US"/>
          </a:p>
        </p:txBody>
      </p:sp>
      <p:sp>
        <p:nvSpPr>
          <p:cNvPr id="5" name="Footer Placeholder 4">
            <a:extLst>
              <a:ext uri="{FF2B5EF4-FFF2-40B4-BE49-F238E27FC236}">
                <a16:creationId xmlns:a16="http://schemas.microsoft.com/office/drawing/2014/main" id="{B3FB0C27-0656-4E24-AF7A-10F2D02D8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D23DD-6D6C-48C6-8B76-6DB793E6F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B1119-2D4D-4C79-B7FB-494689BD3379}" type="slidenum">
              <a:rPr lang="en-US" smtClean="0"/>
              <a:t>‹#›</a:t>
            </a:fld>
            <a:endParaRPr lang="en-US"/>
          </a:p>
        </p:txBody>
      </p:sp>
    </p:spTree>
    <p:extLst>
      <p:ext uri="{BB962C8B-B14F-4D97-AF65-F5344CB8AC3E}">
        <p14:creationId xmlns:p14="http://schemas.microsoft.com/office/powerpoint/2010/main" val="231392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pplyweb.com/clemsong/index.ft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clemson.edu/finance/student-financials/tuition-fe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kalxndr@Clemson.edu" TargetMode="External"/><Relationship Id="rId4" Type="http://schemas.openxmlformats.org/officeDocument/2006/relationships/hyperlink" Target="https://www.applyweb.com/clemsong/index.ft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A5D979-688F-2E44-9D0E-9DA1BE2F98A1}"/>
              </a:ext>
            </a:extLst>
          </p:cNvPr>
          <p:cNvPicPr>
            <a:picLocks noChangeAspect="1"/>
          </p:cNvPicPr>
          <p:nvPr/>
        </p:nvPicPr>
        <p:blipFill rotWithShape="1">
          <a:blip r:embed="rId3">
            <a:extLst>
              <a:ext uri="{28A0092B-C50C-407E-A947-70E740481C1C}">
                <a14:useLocalDpi xmlns:a14="http://schemas.microsoft.com/office/drawing/2010/main" val="0"/>
              </a:ext>
            </a:extLst>
          </a:blip>
          <a:srcRect t="37284"/>
          <a:stretch/>
        </p:blipFill>
        <p:spPr>
          <a:xfrm>
            <a:off x="0" y="2662813"/>
            <a:ext cx="12191999" cy="5242231"/>
          </a:xfrm>
          <a:prstGeom prst="rect">
            <a:avLst/>
          </a:prstGeom>
        </p:spPr>
      </p:pic>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8967" y="362460"/>
            <a:ext cx="8741833" cy="1997507"/>
          </a:xfrm>
          <a:prstGeom prst="rect">
            <a:avLst/>
          </a:prstGeom>
        </p:spPr>
      </p:pic>
      <p:pic>
        <p:nvPicPr>
          <p:cNvPr id="6" name="Picture 5">
            <a:extLst>
              <a:ext uri="{FF2B5EF4-FFF2-40B4-BE49-F238E27FC236}">
                <a16:creationId xmlns:a16="http://schemas.microsoft.com/office/drawing/2014/main" id="{CF99F7F7-2B43-7B43-97E7-857744C4F1B0}"/>
              </a:ext>
            </a:extLst>
          </p:cNvPr>
          <p:cNvPicPr>
            <a:picLocks noChangeAspect="1"/>
          </p:cNvPicPr>
          <p:nvPr/>
        </p:nvPicPr>
        <p:blipFill rotWithShape="1">
          <a:blip r:embed="rId5">
            <a:extLst>
              <a:ext uri="{28A0092B-C50C-407E-A947-70E740481C1C}">
                <a14:useLocalDpi xmlns:a14="http://schemas.microsoft.com/office/drawing/2010/main" val="0"/>
              </a:ext>
            </a:extLst>
          </a:blip>
          <a:srcRect t="6777"/>
          <a:stretch/>
        </p:blipFill>
        <p:spPr>
          <a:xfrm>
            <a:off x="-50800" y="8172541"/>
            <a:ext cx="12242800" cy="5706584"/>
          </a:xfrm>
          <a:prstGeom prst="rect">
            <a:avLst/>
          </a:prstGeom>
          <a:ln w="19050">
            <a:noFill/>
          </a:ln>
        </p:spPr>
      </p:pic>
      <p:sp>
        <p:nvSpPr>
          <p:cNvPr id="8" name="Rectangle 7">
            <a:extLst>
              <a:ext uri="{FF2B5EF4-FFF2-40B4-BE49-F238E27FC236}">
                <a16:creationId xmlns:a16="http://schemas.microsoft.com/office/drawing/2014/main" id="{5056CA75-4B1F-C742-A735-5A56ED131D55}"/>
              </a:ext>
            </a:extLst>
          </p:cNvPr>
          <p:cNvSpPr/>
          <p:nvPr/>
        </p:nvSpPr>
        <p:spPr>
          <a:xfrm>
            <a:off x="0" y="5029200"/>
            <a:ext cx="12191999" cy="1498600"/>
          </a:xfrm>
          <a:prstGeom prst="rect">
            <a:avLst/>
          </a:prstGeom>
          <a:solidFill>
            <a:srgbClr val="470E73">
              <a:alpha val="51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chorCtr="0"/>
          <a:lstStyle/>
          <a:p>
            <a:pPr lvl="0" algn="r">
              <a:defRPr/>
            </a:pPr>
            <a:endParaRPr lang="en-US" sz="2800" b="1" dirty="0">
              <a:solidFill>
                <a:schemeClr val="bg1"/>
              </a:solidFill>
            </a:endParaRPr>
          </a:p>
          <a:p>
            <a:pPr lvl="0" algn="ctr">
              <a:defRPr/>
            </a:pPr>
            <a:r>
              <a:rPr lang="en-US" sz="2400" b="1" dirty="0">
                <a:solidFill>
                  <a:schemeClr val="bg1"/>
                </a:solidFill>
              </a:rPr>
              <a:t>South Carolina Department of Alcohol &amp; Other Drug Abuse Services (SC DAODAS) </a:t>
            </a:r>
          </a:p>
          <a:p>
            <a:pPr lvl="0" algn="ctr">
              <a:defRPr/>
            </a:pPr>
            <a:r>
              <a:rPr lang="en-US" sz="2400" b="1" dirty="0">
                <a:solidFill>
                  <a:schemeClr val="bg1"/>
                </a:solidFill>
              </a:rPr>
              <a:t>Quarterly Prevention Meeting</a:t>
            </a:r>
          </a:p>
          <a:p>
            <a:pPr algn="ctr"/>
            <a:r>
              <a:rPr lang="en-US" b="1" dirty="0">
                <a:solidFill>
                  <a:schemeClr val="bg1"/>
                </a:solidFill>
              </a:rPr>
              <a:t>Terecia W. Wilson, Professor of Practice, IGRSS Assistant Director</a:t>
            </a:r>
          </a:p>
          <a:p>
            <a:pPr algn="ctr"/>
            <a:r>
              <a:rPr lang="en-US" b="1" dirty="0">
                <a:solidFill>
                  <a:schemeClr val="bg1"/>
                </a:solidFill>
              </a:rPr>
              <a:t>November 7, 2019</a:t>
            </a:r>
          </a:p>
          <a:p>
            <a:pPr algn="ctr">
              <a:spcBef>
                <a:spcPts val="0"/>
              </a:spcBef>
            </a:pPr>
            <a:endParaRPr lang="en-US" b="1" dirty="0">
              <a:solidFill>
                <a:schemeClr val="tx1"/>
              </a:solidFill>
            </a:endParaRPr>
          </a:p>
          <a:p>
            <a:pPr lvl="0" algn="r">
              <a:defRPr/>
            </a:pPr>
            <a:endParaRPr lang="en-US" b="1" dirty="0">
              <a:solidFill>
                <a:schemeClr val="tx1"/>
              </a:solidFill>
            </a:endParaRPr>
          </a:p>
        </p:txBody>
      </p:sp>
      <p:sp>
        <p:nvSpPr>
          <p:cNvPr id="9" name="TextBox 8">
            <a:extLst>
              <a:ext uri="{FF2B5EF4-FFF2-40B4-BE49-F238E27FC236}">
                <a16:creationId xmlns:a16="http://schemas.microsoft.com/office/drawing/2014/main" id="{B2529892-4923-B34B-81D8-86BE080857F6}"/>
              </a:ext>
            </a:extLst>
          </p:cNvPr>
          <p:cNvSpPr txBox="1"/>
          <p:nvPr/>
        </p:nvSpPr>
        <p:spPr>
          <a:xfrm>
            <a:off x="6223000" y="-1727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885465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562E77-E95C-8047-BCDE-D7F8167789AA}"/>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33400" y="2803863"/>
            <a:ext cx="10801350" cy="5324535"/>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800100" lvl="1" indent="-342900">
              <a:spcBef>
                <a:spcPts val="1200"/>
              </a:spcBef>
              <a:buClr>
                <a:srgbClr val="FF6600"/>
              </a:buClr>
              <a:buFont typeface="Apple Symbols" panose="02000000000000000000" pitchFamily="2" charset="-79"/>
              <a:buChar char="⎻"/>
            </a:pPr>
            <a:endParaRPr lang="en-US" sz="2800" dirty="0">
              <a:solidFill>
                <a:schemeClr val="bg1"/>
              </a:solidFill>
            </a:endParaRPr>
          </a:p>
          <a:p>
            <a:pPr marL="914400" lvl="1" indent="-457200">
              <a:spcBef>
                <a:spcPts val="1200"/>
              </a:spcBef>
              <a:buClr>
                <a:srgbClr val="FF6600"/>
              </a:buClr>
              <a:buFont typeface="Arial" panose="020B0604020202020204" pitchFamily="34" charset="0"/>
              <a:buChar char="•"/>
            </a:pPr>
            <a:r>
              <a:rPr lang="en-US" sz="2800" dirty="0">
                <a:solidFill>
                  <a:schemeClr val="bg1"/>
                </a:solidFill>
                <a:latin typeface="Calibri" panose="020F0502020204030204" pitchFamily="34" charset="0"/>
              </a:rPr>
              <a:t>Interdisciplinary, multidisciplinary, team-based approach </a:t>
            </a:r>
          </a:p>
          <a:p>
            <a:pPr marL="914400" lvl="1" indent="-457200">
              <a:spcBef>
                <a:spcPts val="1200"/>
              </a:spcBef>
              <a:buClr>
                <a:srgbClr val="FF6600"/>
              </a:buClr>
              <a:buFont typeface="Arial" panose="020B0604020202020204" pitchFamily="34" charset="0"/>
              <a:buChar char="•"/>
            </a:pPr>
            <a:r>
              <a:rPr lang="en-US" sz="2800" dirty="0">
                <a:solidFill>
                  <a:schemeClr val="bg1"/>
                </a:solidFill>
                <a:latin typeface="Calibri" panose="020F0502020204030204" pitchFamily="34" charset="0"/>
              </a:rPr>
              <a:t>Thirty hour (two year program); non-thesis</a:t>
            </a:r>
          </a:p>
          <a:p>
            <a:pPr marL="914400" lvl="1" indent="-457200">
              <a:spcBef>
                <a:spcPts val="1200"/>
              </a:spcBef>
              <a:buClr>
                <a:srgbClr val="FF6600"/>
              </a:buClr>
              <a:buFont typeface="Arial" panose="020B0604020202020204" pitchFamily="34" charset="0"/>
              <a:buChar char="•"/>
            </a:pPr>
            <a:r>
              <a:rPr lang="en-US" sz="2800" dirty="0">
                <a:solidFill>
                  <a:schemeClr val="bg1"/>
                </a:solidFill>
                <a:latin typeface="Calibri" panose="020F0502020204030204" pitchFamily="34" charset="0"/>
              </a:rPr>
              <a:t>Internships and special project opportunities</a:t>
            </a:r>
          </a:p>
          <a:p>
            <a:pPr marL="914400" lvl="1" indent="-457200">
              <a:spcBef>
                <a:spcPts val="1200"/>
              </a:spcBef>
              <a:buClr>
                <a:srgbClr val="FF6600"/>
              </a:buClr>
              <a:buFont typeface="Arial" panose="020B0604020202020204" pitchFamily="34" charset="0"/>
              <a:buChar char="•"/>
            </a:pPr>
            <a:r>
              <a:rPr lang="en-US" sz="2800" dirty="0">
                <a:solidFill>
                  <a:schemeClr val="bg1"/>
                </a:solidFill>
                <a:latin typeface="Calibri" panose="020F0502020204030204" pitchFamily="34" charset="0"/>
              </a:rPr>
              <a:t>No GRE required for those with 2+ years road safety experience </a:t>
            </a:r>
          </a:p>
          <a:p>
            <a:pPr marL="914400" lvl="1" indent="-457200">
              <a:spcBef>
                <a:spcPts val="1200"/>
              </a:spcBef>
              <a:buClr>
                <a:srgbClr val="FF6600"/>
              </a:buClr>
              <a:buFont typeface="Arial" panose="020B0604020202020204" pitchFamily="34" charset="0"/>
              <a:buChar char="•"/>
            </a:pPr>
            <a:r>
              <a:rPr lang="en-US" sz="2800" dirty="0">
                <a:solidFill>
                  <a:schemeClr val="bg1"/>
                </a:solidFill>
                <a:latin typeface="Calibri" panose="020F0502020204030204" pitchFamily="34" charset="0"/>
              </a:rPr>
              <a:t>Fully approved and accredited graduate degree program</a:t>
            </a:r>
          </a:p>
          <a:p>
            <a:pPr marL="800100" lvl="1" indent="-342900">
              <a:spcBef>
                <a:spcPts val="1200"/>
              </a:spcBef>
              <a:buClr>
                <a:srgbClr val="FF6600"/>
              </a:buClr>
              <a:buFont typeface="Apple Symbols" panose="02000000000000000000" pitchFamily="2" charset="-79"/>
              <a:buChar char="⎻"/>
            </a:pPr>
            <a:endParaRPr lang="en-US" sz="2800" b="1" dirty="0">
              <a:solidFill>
                <a:schemeClr val="bg1"/>
              </a:solidFill>
            </a:endParaRPr>
          </a:p>
          <a:p>
            <a:pPr marL="800100" lvl="1" indent="-342900">
              <a:spcBef>
                <a:spcPts val="1200"/>
              </a:spcBef>
              <a:buClr>
                <a:srgbClr val="FF6600"/>
              </a:buClr>
              <a:buFont typeface="Apple Symbols" panose="02000000000000000000" pitchFamily="2" charset="-79"/>
              <a:buChar char="⎻"/>
            </a:pPr>
            <a:endParaRPr lang="en-US" sz="2800" dirty="0">
              <a:solidFill>
                <a:schemeClr val="bg1"/>
              </a:solidFill>
            </a:endParaRPr>
          </a:p>
          <a:p>
            <a:pPr marL="342900" lvl="0" indent="-342900">
              <a:spcBef>
                <a:spcPts val="1200"/>
              </a:spcBef>
              <a:buClr>
                <a:srgbClr val="FF6600"/>
              </a:buClr>
              <a:buFont typeface="Arial" pitchFamily="34" charset="0"/>
              <a:buChar char="•"/>
            </a:pPr>
            <a:endParaRPr lang="en-US" dirty="0">
              <a:solidFill>
                <a:schemeClr val="bg1"/>
              </a:solidFill>
            </a:endParaRPr>
          </a:p>
        </p:txBody>
      </p:sp>
      <p:sp>
        <p:nvSpPr>
          <p:cNvPr id="9" name="Rectangle 2">
            <a:extLst>
              <a:ext uri="{FF2B5EF4-FFF2-40B4-BE49-F238E27FC236}">
                <a16:creationId xmlns:a16="http://schemas.microsoft.com/office/drawing/2014/main" id="{A8B3AECA-6EAB-5E4E-9C2D-E69224316F55}"/>
              </a:ext>
            </a:extLst>
          </p:cNvPr>
          <p:cNvSpPr txBox="1">
            <a:spLocks noChangeArrowheads="1"/>
          </p:cNvSpPr>
          <p:nvPr/>
        </p:nvSpPr>
        <p:spPr>
          <a:xfrm>
            <a:off x="188843" y="2067339"/>
            <a:ext cx="11887199" cy="824948"/>
          </a:xfrm>
          <a:prstGeom prst="rect">
            <a:avLst/>
          </a:prstGeom>
        </p:spPr>
        <p:txBody>
          <a:bodyPr/>
          <a:lstStyle/>
          <a:p>
            <a:pPr lvl="0" algn="ctr">
              <a:defRPr/>
            </a:pPr>
            <a:r>
              <a:rPr lang="en-US" sz="4000" b="1" dirty="0">
                <a:solidFill>
                  <a:srgbClr val="FF6600"/>
                </a:solidFill>
              </a:rPr>
              <a:t>Master of Transportation</a:t>
            </a:r>
            <a:br>
              <a:rPr lang="en-US" sz="4000" b="1" dirty="0">
                <a:solidFill>
                  <a:srgbClr val="FF6600"/>
                </a:solidFill>
              </a:rPr>
            </a:br>
            <a:r>
              <a:rPr lang="en-US" sz="4000" b="1" dirty="0">
                <a:solidFill>
                  <a:srgbClr val="FF6600"/>
                </a:solidFill>
              </a:rPr>
              <a:t> Safety Administration (MTSA)</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2" name="Picture 11">
            <a:extLst>
              <a:ext uri="{FF2B5EF4-FFF2-40B4-BE49-F238E27FC236}">
                <a16:creationId xmlns:a16="http://schemas.microsoft.com/office/drawing/2014/main" id="{A66736D1-EC92-6342-BF74-9C947152B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238182055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FF749B-F76A-F14A-88C4-0D1FFE643BB0}"/>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3926540" y="3011955"/>
            <a:ext cx="8087660" cy="3785652"/>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Four core courses:</a:t>
            </a:r>
          </a:p>
          <a:p>
            <a:pPr marL="800100" lvl="1" indent="-342900">
              <a:spcBef>
                <a:spcPts val="1200"/>
              </a:spcBef>
              <a:buClr>
                <a:srgbClr val="FF6600"/>
              </a:buClr>
              <a:buFont typeface="Courier New" panose="02070309020205020404" pitchFamily="49" charset="0"/>
              <a:buChar char="o"/>
            </a:pPr>
            <a:r>
              <a:rPr lang="en-US" sz="2400" dirty="0">
                <a:solidFill>
                  <a:schemeClr val="bg1"/>
                </a:solidFill>
                <a:latin typeface="Calibri" panose="020F0502020204030204" pitchFamily="34" charset="0"/>
              </a:rPr>
              <a:t>Introduction to Road Safety:  Road Safety Fundamentals</a:t>
            </a:r>
          </a:p>
          <a:p>
            <a:pPr marL="800100" lvl="1" indent="-342900">
              <a:spcBef>
                <a:spcPts val="1200"/>
              </a:spcBef>
              <a:buClr>
                <a:srgbClr val="FF6600"/>
              </a:buClr>
              <a:buFont typeface="Courier New" panose="02070309020205020404" pitchFamily="49" charset="0"/>
              <a:buChar char="o"/>
            </a:pPr>
            <a:r>
              <a:rPr lang="en-US" sz="2400" dirty="0">
                <a:solidFill>
                  <a:schemeClr val="bg1"/>
                </a:solidFill>
                <a:latin typeface="Calibri" panose="020F0502020204030204" pitchFamily="34" charset="0"/>
              </a:rPr>
              <a:t>Road Safety Management</a:t>
            </a:r>
          </a:p>
          <a:p>
            <a:pPr marL="800100" lvl="1" indent="-342900">
              <a:spcBef>
                <a:spcPts val="1200"/>
              </a:spcBef>
              <a:buClr>
                <a:srgbClr val="FF6600"/>
              </a:buClr>
              <a:buFont typeface="Courier New" panose="02070309020205020404" pitchFamily="49" charset="0"/>
              <a:buChar char="o"/>
            </a:pPr>
            <a:r>
              <a:rPr lang="en-US" sz="2400" dirty="0">
                <a:solidFill>
                  <a:schemeClr val="bg1"/>
                </a:solidFill>
                <a:latin typeface="Calibri" panose="020F0502020204030204" pitchFamily="34" charset="0"/>
              </a:rPr>
              <a:t>Understanding Traffic Safety Culture</a:t>
            </a:r>
          </a:p>
          <a:p>
            <a:pPr marL="800100" lvl="1" indent="-342900">
              <a:spcBef>
                <a:spcPts val="1200"/>
              </a:spcBef>
              <a:buClr>
                <a:srgbClr val="FF6600"/>
              </a:buClr>
              <a:buFont typeface="Courier New" panose="02070309020205020404" pitchFamily="49" charset="0"/>
              <a:buChar char="o"/>
            </a:pPr>
            <a:r>
              <a:rPr lang="en-US" sz="2400" dirty="0">
                <a:solidFill>
                  <a:schemeClr val="bg1"/>
                </a:solidFill>
                <a:latin typeface="Calibri" panose="020F0502020204030204" pitchFamily="34" charset="0"/>
              </a:rPr>
              <a:t>Transportation Safety Engineering </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18 hours (6 courses) thematic interests</a:t>
            </a: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3774140" y="2247598"/>
            <a:ext cx="8417860" cy="1143000"/>
          </a:xfrm>
          <a:prstGeom prst="rect">
            <a:avLst/>
          </a:prstGeom>
        </p:spPr>
        <p:txBody>
          <a:bodyPr/>
          <a:lstStyle/>
          <a:p>
            <a:pPr lvl="0" algn="ctr">
              <a:defRPr/>
            </a:pPr>
            <a:r>
              <a:rPr lang="en-US" sz="4000" b="1" dirty="0">
                <a:solidFill>
                  <a:srgbClr val="FF6600"/>
                </a:solidFill>
              </a:rPr>
              <a:t>Partial List of MTSA Courses</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9" name="Picture 8">
            <a:extLst>
              <a:ext uri="{FF2B5EF4-FFF2-40B4-BE49-F238E27FC236}">
                <a16:creationId xmlns:a16="http://schemas.microsoft.com/office/drawing/2014/main" id="{7D8D91C6-5E63-E04E-A249-D3CF6E3B6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122166"/>
            <a:ext cx="3355040" cy="4352781"/>
          </a:xfrm>
          <a:prstGeom prst="rect">
            <a:avLst/>
          </a:prstGeom>
        </p:spPr>
      </p:pic>
      <p:pic>
        <p:nvPicPr>
          <p:cNvPr id="11" name="Picture 10">
            <a:extLst>
              <a:ext uri="{FF2B5EF4-FFF2-40B4-BE49-F238E27FC236}">
                <a16:creationId xmlns:a16="http://schemas.microsoft.com/office/drawing/2014/main" id="{AE84CDA5-BC4E-7F42-960D-CF0369CC0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4502367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8316EB-25F7-F549-92E9-2FB93DA8C9FE}"/>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876300" y="2735478"/>
            <a:ext cx="10498790" cy="3785652"/>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Human Factors in Transportation Safety</a:t>
            </a:r>
          </a:p>
          <a:p>
            <a:pPr marL="34290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Public Policy Process / Strategic Planning / State Government Administration</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Trends in Public Relations and Communications</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Traffic Safety (Includes vehicle design, autonomous vehicles, etc.)</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Judgment and Decision-Making</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Transportation Planning   </a:t>
            </a: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209550" y="1992528"/>
            <a:ext cx="11912876" cy="1143000"/>
          </a:xfrm>
          <a:prstGeom prst="rect">
            <a:avLst/>
          </a:prstGeom>
        </p:spPr>
        <p:txBody>
          <a:bodyPr/>
          <a:lstStyle/>
          <a:p>
            <a:pPr lvl="0" algn="ctr">
              <a:defRPr/>
            </a:pPr>
            <a:r>
              <a:rPr lang="en-US" sz="4000" b="1" dirty="0">
                <a:solidFill>
                  <a:srgbClr val="FF6600"/>
                </a:solidFill>
              </a:rPr>
              <a:t>Partial List of MTSA Courses:  Electives</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1E2CC3C3-F74F-1640-BB0F-0EB9F7F7A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42860078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ACCCA5-DD1B-A848-85D3-00D3383FBCD6}"/>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660400" y="2670046"/>
            <a:ext cx="10102850" cy="4308872"/>
          </a:xfrm>
          <a:prstGeom prst="rect">
            <a:avLst/>
          </a:prstGeom>
          <a:noFill/>
        </p:spPr>
        <p:txBody>
          <a:bodyPr wrap="square" rtlCol="0">
            <a:spAutoFit/>
          </a:bodyPr>
          <a:lstStyle/>
          <a:p>
            <a:pPr marL="342900" lvl="0" indent="-342900">
              <a:buClr>
                <a:srgbClr val="FF6600"/>
              </a:buClr>
            </a:pPr>
            <a:endParaRPr lang="en-US" sz="800" dirty="0">
              <a:solidFill>
                <a:schemeClr val="bg1"/>
              </a:solidFill>
              <a:latin typeface="Calibri" panose="020F0502020204030204" pitchFamily="34" charset="0"/>
            </a:endParaRP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Conducting Needs Assessments</a:t>
            </a:r>
          </a:p>
          <a:p>
            <a:pPr marL="34290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Applied Research / Analytic Methods</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Introduction to Statistics</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Public Management</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Program Evaluation</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Traffic Enforcement</a:t>
            </a:r>
          </a:p>
          <a:p>
            <a:pPr marL="342900" lvl="0" indent="-342900">
              <a:spcBef>
                <a:spcPts val="1200"/>
              </a:spcBef>
              <a:buClr>
                <a:srgbClr val="FF6600"/>
              </a:buClr>
              <a:buFont typeface="Arial" pitchFamily="34" charset="0"/>
              <a:buChar char="•"/>
            </a:pPr>
            <a:r>
              <a:rPr lang="en-US" sz="2400" dirty="0">
                <a:solidFill>
                  <a:schemeClr val="bg1"/>
                </a:solidFill>
                <a:latin typeface="Calibri" panose="020F0502020204030204" pitchFamily="34" charset="0"/>
              </a:rPr>
              <a:t>Digital Creativity   </a:t>
            </a: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36714" y="1916328"/>
            <a:ext cx="12155286" cy="1143000"/>
          </a:xfrm>
          <a:prstGeom prst="rect">
            <a:avLst/>
          </a:prstGeom>
        </p:spPr>
        <p:txBody>
          <a:bodyPr/>
          <a:lstStyle/>
          <a:p>
            <a:pPr lvl="0" algn="ctr">
              <a:defRPr/>
            </a:pPr>
            <a:r>
              <a:rPr lang="en-US" sz="4000" b="1" dirty="0">
                <a:solidFill>
                  <a:srgbClr val="FF6600"/>
                </a:solidFill>
              </a:rPr>
              <a:t>List of MTSA Courses:  Electives</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7FBBC91C-4803-A94C-9AA0-D213F0F3A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53686663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2DFB1D-8FE3-5E4F-97FD-96DE86FB5A3E}"/>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73740" y="2746246"/>
            <a:ext cx="10801350" cy="4678204"/>
          </a:xfrm>
          <a:prstGeom prst="rect">
            <a:avLst/>
          </a:prstGeom>
          <a:noFill/>
        </p:spPr>
        <p:txBody>
          <a:bodyPr wrap="square" rtlCol="0">
            <a:spAutoFit/>
          </a:bodyPr>
          <a:lstStyle/>
          <a:p>
            <a:pPr lvl="0">
              <a:spcBef>
                <a:spcPts val="600"/>
              </a:spcBef>
              <a:buClr>
                <a:srgbClr val="FF6600"/>
              </a:buClr>
            </a:pPr>
            <a:r>
              <a:rPr lang="en-US" sz="2400" dirty="0">
                <a:solidFill>
                  <a:schemeClr val="bg1"/>
                </a:solidFill>
                <a:latin typeface="Calibri" panose="020F0502020204030204" pitchFamily="34" charset="0"/>
              </a:rPr>
              <a:t>Future of transportation safety requires developing creative leadership, working in interdisciplinary teams and applying scientific and systems approaches. MTSA is structured on:</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Team-based learning approaches</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Class lectures and real-world case study discussions</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Reviews of best practices &amp; successful strategies from across the US and other nations around the world</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Review national and international issues in road safety</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Guest lectures from key national and international leaders in road safety </a:t>
            </a:r>
          </a:p>
          <a:p>
            <a:pPr lvl="0">
              <a:spcBef>
                <a:spcPts val="600"/>
              </a:spcBef>
              <a:buClr>
                <a:srgbClr val="FF6600"/>
              </a:buClr>
            </a:pPr>
            <a:endParaRPr lang="en-US" sz="2400" dirty="0">
              <a:solidFill>
                <a:schemeClr val="bg1"/>
              </a:solidFill>
            </a:endParaRP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0" y="1904606"/>
            <a:ext cx="12192000" cy="1357921"/>
          </a:xfrm>
          <a:prstGeom prst="rect">
            <a:avLst/>
          </a:prstGeom>
        </p:spPr>
        <p:txBody>
          <a:bodyPr/>
          <a:lstStyle/>
          <a:p>
            <a:pPr lvl="0" algn="ctr">
              <a:defRPr/>
            </a:pPr>
            <a:r>
              <a:rPr lang="en-US" sz="4000" b="1" dirty="0">
                <a:solidFill>
                  <a:srgbClr val="FF6600"/>
                </a:solidFill>
              </a:rPr>
              <a:t>MTSA Overview</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BA03C4D2-BADE-E24A-9386-2F4EE965D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06205061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88C5AD-8CCF-E647-9C2B-301A602ABB8F}"/>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73740" y="2741828"/>
            <a:ext cx="10801350" cy="4662815"/>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600"/>
              </a:spcBef>
              <a:buClr>
                <a:srgbClr val="FF6600"/>
              </a:buClr>
              <a:buFont typeface="Arial" pitchFamily="34" charset="0"/>
              <a:buChar char="•"/>
            </a:pPr>
            <a:r>
              <a:rPr lang="en-US" sz="2400" dirty="0">
                <a:solidFill>
                  <a:schemeClr val="bg1"/>
                </a:solidFill>
              </a:rPr>
              <a:t>Road Safety Fundamentals (FHWA)</a:t>
            </a:r>
          </a:p>
          <a:p>
            <a:pPr marL="342900" lvl="0" indent="-342900">
              <a:spcBef>
                <a:spcPts val="600"/>
              </a:spcBef>
              <a:buClr>
                <a:srgbClr val="FF6600"/>
              </a:buClr>
              <a:buFont typeface="Arial" pitchFamily="34" charset="0"/>
              <a:buChar char="•"/>
            </a:pPr>
            <a:r>
              <a:rPr lang="en-US" sz="2400" dirty="0">
                <a:solidFill>
                  <a:schemeClr val="bg1"/>
                </a:solidFill>
              </a:rPr>
              <a:t>NHTSA Countermeasures That Work:  A Highway Safety Countermeasures Guide for State Highway Safety Offices (9</a:t>
            </a:r>
            <a:r>
              <a:rPr lang="en-US" sz="2400" baseline="30000" dirty="0">
                <a:solidFill>
                  <a:schemeClr val="bg1"/>
                </a:solidFill>
              </a:rPr>
              <a:t>th</a:t>
            </a:r>
            <a:r>
              <a:rPr lang="en-US" sz="2400" dirty="0">
                <a:solidFill>
                  <a:schemeClr val="bg1"/>
                </a:solidFill>
              </a:rPr>
              <a:t> Edition)</a:t>
            </a:r>
          </a:p>
          <a:p>
            <a:pPr marL="342900" lvl="0" indent="-342900">
              <a:spcBef>
                <a:spcPts val="600"/>
              </a:spcBef>
              <a:buClr>
                <a:srgbClr val="FF6600"/>
              </a:buClr>
              <a:buFont typeface="Arial" pitchFamily="34" charset="0"/>
              <a:buChar char="•"/>
            </a:pPr>
            <a:r>
              <a:rPr lang="en-US" sz="2400" dirty="0">
                <a:solidFill>
                  <a:schemeClr val="bg1"/>
                </a:solidFill>
              </a:rPr>
              <a:t>The AASHTO Highway Safety Manual</a:t>
            </a:r>
          </a:p>
          <a:p>
            <a:pPr marL="342900" lvl="0" indent="-342900">
              <a:spcBef>
                <a:spcPts val="600"/>
              </a:spcBef>
              <a:buClr>
                <a:srgbClr val="FF6600"/>
              </a:buClr>
              <a:buFont typeface="Arial" pitchFamily="34" charset="0"/>
              <a:buChar char="•"/>
            </a:pPr>
            <a:r>
              <a:rPr lang="en-US" sz="2400" dirty="0">
                <a:solidFill>
                  <a:schemeClr val="bg1"/>
                </a:solidFill>
              </a:rPr>
              <a:t>ITE Traffic Engineering Handbook, 7</a:t>
            </a:r>
            <a:r>
              <a:rPr lang="en-US" sz="2400" baseline="30000" dirty="0">
                <a:solidFill>
                  <a:schemeClr val="bg1"/>
                </a:solidFill>
              </a:rPr>
              <a:t>th</a:t>
            </a:r>
            <a:r>
              <a:rPr lang="en-US" sz="2400" dirty="0">
                <a:solidFill>
                  <a:schemeClr val="bg1"/>
                </a:solidFill>
              </a:rPr>
              <a:t> Edition</a:t>
            </a:r>
          </a:p>
          <a:p>
            <a:pPr marL="342900" lvl="0" indent="-342900">
              <a:spcBef>
                <a:spcPts val="600"/>
              </a:spcBef>
              <a:buClr>
                <a:srgbClr val="FF6600"/>
              </a:buClr>
              <a:buFont typeface="Arial" pitchFamily="34" charset="0"/>
              <a:buChar char="•"/>
            </a:pPr>
            <a:r>
              <a:rPr lang="en-US" sz="2400" dirty="0">
                <a:solidFill>
                  <a:schemeClr val="bg1"/>
                </a:solidFill>
              </a:rPr>
              <a:t>Human Factors in Traffic Safety, 3</a:t>
            </a:r>
            <a:r>
              <a:rPr lang="en-US" sz="2400" baseline="30000" dirty="0">
                <a:solidFill>
                  <a:schemeClr val="bg1"/>
                </a:solidFill>
              </a:rPr>
              <a:t>rd</a:t>
            </a:r>
            <a:r>
              <a:rPr lang="en-US" sz="2400" dirty="0">
                <a:solidFill>
                  <a:schemeClr val="bg1"/>
                </a:solidFill>
              </a:rPr>
              <a:t> Edition (Alison Smiley)</a:t>
            </a:r>
          </a:p>
          <a:p>
            <a:pPr marL="342900" lvl="0" indent="-342900">
              <a:spcBef>
                <a:spcPts val="600"/>
              </a:spcBef>
              <a:buClr>
                <a:srgbClr val="FF6600"/>
              </a:buClr>
              <a:buFont typeface="Arial" pitchFamily="34" charset="0"/>
              <a:buChar char="•"/>
            </a:pPr>
            <a:r>
              <a:rPr lang="en-US" sz="2400" dirty="0">
                <a:solidFill>
                  <a:schemeClr val="bg1"/>
                </a:solidFill>
              </a:rPr>
              <a:t>NCHRP 500 Series Reports</a:t>
            </a:r>
          </a:p>
          <a:p>
            <a:pPr marL="342900" lvl="0" indent="-342900">
              <a:spcBef>
                <a:spcPts val="600"/>
              </a:spcBef>
              <a:buClr>
                <a:srgbClr val="FF6600"/>
              </a:buClr>
              <a:buFont typeface="Arial" pitchFamily="34" charset="0"/>
              <a:buChar char="•"/>
            </a:pPr>
            <a:r>
              <a:rPr lang="en-US" sz="2400" dirty="0">
                <a:solidFill>
                  <a:schemeClr val="bg1"/>
                </a:solidFill>
              </a:rPr>
              <a:t>PIARC Road Safety Manual </a:t>
            </a:r>
          </a:p>
          <a:p>
            <a:pPr lvl="0">
              <a:spcBef>
                <a:spcPts val="1200"/>
              </a:spcBef>
              <a:buClr>
                <a:srgbClr val="FF6600"/>
              </a:buClr>
            </a:pPr>
            <a:endParaRPr lang="en-US" sz="2400" dirty="0">
              <a:solidFill>
                <a:schemeClr val="bg1"/>
              </a:solidFill>
            </a:endParaRP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223935" y="1916328"/>
            <a:ext cx="11719249" cy="1143000"/>
          </a:xfrm>
          <a:prstGeom prst="rect">
            <a:avLst/>
          </a:prstGeom>
        </p:spPr>
        <p:txBody>
          <a:bodyPr/>
          <a:lstStyle/>
          <a:p>
            <a:pPr lvl="0" algn="ctr">
              <a:defRPr/>
            </a:pPr>
            <a:r>
              <a:rPr lang="en-US" sz="4000" b="1" dirty="0">
                <a:solidFill>
                  <a:srgbClr val="FF6600"/>
                </a:solidFill>
              </a:rPr>
              <a:t>Sample MTSA Resources</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C1E23BBC-6306-B64C-9F7C-4792371B0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4311187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5933D9-FF61-724D-BA2B-EAB21776F311}"/>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73740" y="2735478"/>
            <a:ext cx="10801350" cy="5109091"/>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latin typeface="Calibri" panose="020F0502020204030204" pitchFamily="34" charset="0"/>
            </a:endParaRP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Prominent national leaders with tremendous road safety expertise</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Represent behavioral safety, infrastructure safety, injury prevention, driver and vehicle services administration, commercial motor vehicle safety, road safety research, and private industry </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Deliver guest lectures</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Serve as mentors for MTSA students – all MTSA students will have a mentor</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Review and provide feedback on overall MTSA program and course offerings</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Bring latest industry perspectives to the program</a:t>
            </a:r>
          </a:p>
          <a:p>
            <a:pPr lvl="0">
              <a:spcBef>
                <a:spcPts val="1200"/>
              </a:spcBef>
              <a:buClr>
                <a:srgbClr val="FF6600"/>
              </a:buClr>
            </a:pPr>
            <a:endParaRPr lang="en-US" sz="2400" dirty="0">
              <a:solidFill>
                <a:schemeClr val="bg1"/>
              </a:solidFill>
            </a:endParaRPr>
          </a:p>
          <a:p>
            <a:pPr lvl="0">
              <a:spcBef>
                <a:spcPts val="1200"/>
              </a:spcBef>
              <a:buClr>
                <a:srgbClr val="FF6600"/>
              </a:buClr>
            </a:pPr>
            <a:endParaRPr lang="en-US" sz="2400" dirty="0">
              <a:solidFill>
                <a:schemeClr val="bg1"/>
              </a:solidFill>
            </a:endParaRPr>
          </a:p>
          <a:p>
            <a:pPr lvl="0">
              <a:spcBef>
                <a:spcPts val="1200"/>
              </a:spcBef>
              <a:buClr>
                <a:srgbClr val="FF6600"/>
              </a:buCl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30629" y="1916328"/>
            <a:ext cx="11924521" cy="1143000"/>
          </a:xfrm>
          <a:prstGeom prst="rect">
            <a:avLst/>
          </a:prstGeom>
        </p:spPr>
        <p:txBody>
          <a:bodyPr/>
          <a:lstStyle/>
          <a:p>
            <a:pPr lvl="0" algn="ctr">
              <a:defRPr/>
            </a:pPr>
            <a:r>
              <a:rPr lang="en-US" sz="4000" b="1" dirty="0">
                <a:solidFill>
                  <a:srgbClr val="FF6600"/>
                </a:solidFill>
              </a:rPr>
              <a:t>MTSA Technical Advisory Committee (TAC)</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BDB75474-AF01-0147-B71D-9E02B6DD5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283077016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89E8FC-2650-8F48-B1B2-6564F418FEC3}"/>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497540" y="2735478"/>
            <a:ext cx="11694460" cy="4016484"/>
          </a:xfrm>
          <a:prstGeom prst="rect">
            <a:avLst/>
          </a:prstGeom>
          <a:noFill/>
        </p:spPr>
        <p:txBody>
          <a:bodyPr wrap="square" numCol="2" rtlCol="0">
            <a:spAutoFit/>
          </a:bodyPr>
          <a:lstStyle/>
          <a:p>
            <a:pPr marL="342900" lvl="0" indent="-342900">
              <a:spcBef>
                <a:spcPts val="600"/>
              </a:spcBef>
              <a:spcAft>
                <a:spcPts val="600"/>
              </a:spcAft>
              <a:buClr>
                <a:srgbClr val="FF6600"/>
              </a:buClr>
              <a:buFont typeface="Arial" pitchFamily="34" charset="0"/>
              <a:buChar char="•"/>
            </a:pPr>
            <a:r>
              <a:rPr lang="en-US" sz="2800" b="1" dirty="0">
                <a:solidFill>
                  <a:schemeClr val="bg1"/>
                </a:solidFill>
              </a:rPr>
              <a:t>Dr. Elizabeth Baker</a:t>
            </a:r>
            <a:br>
              <a:rPr lang="en-US" sz="2800" b="1" dirty="0">
                <a:solidFill>
                  <a:schemeClr val="bg1"/>
                </a:solidFill>
              </a:rPr>
            </a:br>
            <a:r>
              <a:rPr lang="en-US" dirty="0">
                <a:solidFill>
                  <a:schemeClr val="bg1"/>
                </a:solidFill>
              </a:rPr>
              <a:t>NHTSA Region III Administrator (Behavioral Safety Programs</a:t>
            </a:r>
            <a:r>
              <a:rPr lang="en-US" sz="2000" dirty="0">
                <a:solidFill>
                  <a:schemeClr val="bg1"/>
                </a:solidFill>
              </a:rPr>
              <a:t>)</a:t>
            </a:r>
          </a:p>
          <a:p>
            <a:pPr marL="342900" lvl="0" indent="-342900">
              <a:spcBef>
                <a:spcPts val="600"/>
              </a:spcBef>
              <a:spcAft>
                <a:spcPts val="600"/>
              </a:spcAft>
              <a:buClr>
                <a:srgbClr val="FF6600"/>
              </a:buClr>
              <a:buFont typeface="Arial" pitchFamily="34" charset="0"/>
              <a:buChar char="•"/>
            </a:pPr>
            <a:r>
              <a:rPr lang="en-US" sz="2800" b="1" dirty="0">
                <a:solidFill>
                  <a:schemeClr val="bg1"/>
                </a:solidFill>
              </a:rPr>
              <a:t>Dr. Ann Dellinger</a:t>
            </a:r>
            <a:br>
              <a:rPr lang="en-US" sz="2000" b="1" dirty="0">
                <a:solidFill>
                  <a:schemeClr val="bg1"/>
                </a:solidFill>
              </a:rPr>
            </a:br>
            <a:r>
              <a:rPr lang="en-US" dirty="0">
                <a:solidFill>
                  <a:schemeClr val="bg1"/>
                </a:solidFill>
              </a:rPr>
              <a:t>Chief, Injury Prevention Center, Centers for Disease Control (Public Health)</a:t>
            </a:r>
          </a:p>
          <a:p>
            <a:pPr marL="342900" lvl="0" indent="-342900">
              <a:spcBef>
                <a:spcPts val="600"/>
              </a:spcBef>
              <a:spcAft>
                <a:spcPts val="600"/>
              </a:spcAft>
              <a:buClr>
                <a:srgbClr val="FF6600"/>
              </a:buClr>
              <a:buFont typeface="Arial" pitchFamily="34" charset="0"/>
              <a:buChar char="•"/>
            </a:pPr>
            <a:r>
              <a:rPr lang="en-US" sz="2800" b="1" dirty="0">
                <a:solidFill>
                  <a:schemeClr val="bg1"/>
                </a:solidFill>
              </a:rPr>
              <a:t>Anne S. Ferro</a:t>
            </a:r>
            <a:br>
              <a:rPr lang="en-US" sz="2000" b="1" dirty="0">
                <a:solidFill>
                  <a:schemeClr val="bg1"/>
                </a:solidFill>
              </a:rPr>
            </a:br>
            <a:r>
              <a:rPr lang="en-US" dirty="0">
                <a:solidFill>
                  <a:schemeClr val="bg1"/>
                </a:solidFill>
              </a:rPr>
              <a:t>President &amp; CEO, American Association of Motor Vehicle Administrator (AAMVA) (Driver &amp; Vehicle Services), former Administrator Federal Motor Carrier Safety Administration (FMCSA</a:t>
            </a:r>
            <a:endParaRPr lang="en-US" sz="2000" dirty="0">
              <a:solidFill>
                <a:schemeClr val="bg1"/>
              </a:solidFill>
            </a:endParaRPr>
          </a:p>
          <a:p>
            <a:pPr marL="342900" lvl="0" indent="-342900">
              <a:spcBef>
                <a:spcPts val="600"/>
              </a:spcBef>
              <a:spcAft>
                <a:spcPts val="600"/>
              </a:spcAft>
              <a:buClr>
                <a:srgbClr val="FF6600"/>
              </a:buClr>
              <a:buFont typeface="Arial" pitchFamily="34" charset="0"/>
              <a:buChar char="•"/>
            </a:pPr>
            <a:r>
              <a:rPr lang="en-US" sz="2800" b="1" dirty="0">
                <a:solidFill>
                  <a:schemeClr val="bg1"/>
                </a:solidFill>
              </a:rPr>
              <a:t>Lorrie Laing</a:t>
            </a:r>
            <a:br>
              <a:rPr lang="en-US" sz="2000" b="1" dirty="0">
                <a:solidFill>
                  <a:schemeClr val="bg1"/>
                </a:solidFill>
              </a:rPr>
            </a:br>
            <a:r>
              <a:rPr lang="en-US" dirty="0">
                <a:solidFill>
                  <a:schemeClr val="bg1"/>
                </a:solidFill>
              </a:rPr>
              <a:t>Principal, Cambridge Systematics (Private Sector; Behavioral Safety)</a:t>
            </a:r>
          </a:p>
          <a:p>
            <a:pPr marL="342900" indent="-342900">
              <a:spcBef>
                <a:spcPts val="600"/>
              </a:spcBef>
              <a:spcAft>
                <a:spcPts val="600"/>
              </a:spcAft>
              <a:buClr>
                <a:srgbClr val="FF6600"/>
              </a:buClr>
              <a:buFont typeface="Arial" pitchFamily="34" charset="0"/>
              <a:buChar char="•"/>
            </a:pPr>
            <a:r>
              <a:rPr lang="en-US" sz="2800" b="1" dirty="0">
                <a:solidFill>
                  <a:schemeClr val="bg1"/>
                </a:solidFill>
              </a:rPr>
              <a:t>Dr. Richard F. Pain</a:t>
            </a:r>
            <a:br>
              <a:rPr lang="en-US" sz="2000" b="1" dirty="0">
                <a:solidFill>
                  <a:schemeClr val="bg1"/>
                </a:solidFill>
              </a:rPr>
            </a:br>
            <a:r>
              <a:rPr lang="en-US" dirty="0">
                <a:solidFill>
                  <a:schemeClr val="bg1"/>
                </a:solidFill>
              </a:rPr>
              <a:t>Senior Program Officer Emeritus, Technical Activities Division, Transportation Research Board (TRB), The National Academies of Sciences (Research)</a:t>
            </a:r>
          </a:p>
          <a:p>
            <a:pPr lvl="0">
              <a:spcBef>
                <a:spcPts val="600"/>
              </a:spcBef>
              <a:buClr>
                <a:srgbClr val="FF6600"/>
              </a:buClr>
            </a:pPr>
            <a:endParaRPr lang="en-US" sz="2000" b="1" dirty="0">
              <a:solidFill>
                <a:schemeClr val="bg1"/>
              </a:solidFill>
            </a:endParaRPr>
          </a:p>
          <a:p>
            <a:pPr lvl="0">
              <a:spcBef>
                <a:spcPts val="600"/>
              </a:spcBef>
              <a:buClr>
                <a:srgbClr val="FF6600"/>
              </a:buClr>
            </a:pPr>
            <a:endParaRPr lang="en-US" sz="2000" dirty="0">
              <a:solidFill>
                <a:schemeClr val="bg1"/>
              </a:solidFill>
            </a:endParaRPr>
          </a:p>
          <a:p>
            <a:pPr lvl="0">
              <a:spcBef>
                <a:spcPts val="600"/>
              </a:spcBef>
              <a:buClr>
                <a:srgbClr val="FF6600"/>
              </a:buClr>
            </a:pPr>
            <a:endParaRPr lang="en-US" sz="2000"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49291" y="1906678"/>
            <a:ext cx="11849876" cy="1357921"/>
          </a:xfrm>
          <a:prstGeom prst="rect">
            <a:avLst/>
          </a:prstGeom>
        </p:spPr>
        <p:txBody>
          <a:bodyPr/>
          <a:lstStyle/>
          <a:p>
            <a:pPr lvl="0" algn="ctr">
              <a:defRPr/>
            </a:pPr>
            <a:r>
              <a:rPr lang="en-US" sz="4000" b="1" dirty="0">
                <a:solidFill>
                  <a:srgbClr val="FF6600"/>
                </a:solidFill>
              </a:rPr>
              <a:t>MTSA Technical Advisory Committee (TAC)</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8B1E063E-EF80-484E-8418-77AE82335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422917114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C7873B-BB40-884A-A712-5790765B3879}"/>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383240" y="2754528"/>
            <a:ext cx="11422790" cy="4062651"/>
          </a:xfrm>
          <a:prstGeom prst="rect">
            <a:avLst/>
          </a:prstGeom>
          <a:noFill/>
        </p:spPr>
        <p:txBody>
          <a:bodyPr wrap="square" numCol="2" rtlCol="0">
            <a:spAutoFit/>
          </a:bodyPr>
          <a:lstStyle/>
          <a:p>
            <a:pPr marL="342900" lvl="0" indent="-342900">
              <a:spcBef>
                <a:spcPts val="1200"/>
              </a:spcBef>
              <a:buClr>
                <a:srgbClr val="FF6600"/>
              </a:buClr>
              <a:buFont typeface="Arial" pitchFamily="34" charset="0"/>
              <a:buChar char="•"/>
            </a:pPr>
            <a:r>
              <a:rPr lang="en-US" sz="2800" b="1" dirty="0">
                <a:solidFill>
                  <a:schemeClr val="bg1"/>
                </a:solidFill>
              </a:rPr>
              <a:t>Mr. Richard Retting</a:t>
            </a:r>
            <a:br>
              <a:rPr lang="en-US" sz="2400" b="1" dirty="0">
                <a:solidFill>
                  <a:schemeClr val="bg1"/>
                </a:solidFill>
              </a:rPr>
            </a:br>
            <a:r>
              <a:rPr lang="en-US" dirty="0">
                <a:solidFill>
                  <a:schemeClr val="bg1"/>
                </a:solidFill>
              </a:rPr>
              <a:t>Vice-President, Sam Schwartz Engineering; formerly Senior Research Scientist, Insurance Institute for Highway Safety (Research)</a:t>
            </a:r>
          </a:p>
          <a:p>
            <a:pPr marL="342900" lvl="0" indent="-342900">
              <a:spcBef>
                <a:spcPts val="1200"/>
              </a:spcBef>
              <a:buClr>
                <a:srgbClr val="FF6600"/>
              </a:buClr>
              <a:buFont typeface="Arial" pitchFamily="34" charset="0"/>
              <a:buChar char="•"/>
            </a:pPr>
            <a:r>
              <a:rPr lang="en-US" sz="2800" b="1" dirty="0">
                <a:solidFill>
                  <a:schemeClr val="bg1"/>
                </a:solidFill>
              </a:rPr>
              <a:t>Michael </a:t>
            </a:r>
            <a:r>
              <a:rPr lang="en-US" sz="2800" b="1" dirty="0" err="1">
                <a:solidFill>
                  <a:schemeClr val="bg1"/>
                </a:solidFill>
              </a:rPr>
              <a:t>Trentacoste</a:t>
            </a:r>
            <a:br>
              <a:rPr lang="en-US" sz="2400" b="1" dirty="0">
                <a:solidFill>
                  <a:schemeClr val="bg1"/>
                </a:solidFill>
              </a:rPr>
            </a:br>
            <a:r>
              <a:rPr lang="en-US" dirty="0">
                <a:solidFill>
                  <a:schemeClr val="bg1"/>
                </a:solidFill>
              </a:rPr>
              <a:t>Associate Administrator for Research, Development and Technology; Director of Turner Fairbanks Highway Research Center, FHWA (Infrastructure)</a:t>
            </a:r>
          </a:p>
          <a:p>
            <a:pPr marL="342900" lvl="0" indent="-342900">
              <a:spcBef>
                <a:spcPts val="1200"/>
              </a:spcBef>
              <a:buClr>
                <a:srgbClr val="FF6600"/>
              </a:buClr>
              <a:buFont typeface="Arial" pitchFamily="34" charset="0"/>
              <a:buChar char="•"/>
            </a:pPr>
            <a:endParaRPr lang="en-US" b="1" dirty="0">
              <a:solidFill>
                <a:schemeClr val="bg1"/>
              </a:solidFill>
            </a:endParaRPr>
          </a:p>
          <a:p>
            <a:pPr marL="342900" lvl="0" indent="-342900">
              <a:spcBef>
                <a:spcPts val="1200"/>
              </a:spcBef>
              <a:buClr>
                <a:srgbClr val="FF6600"/>
              </a:buClr>
              <a:buFont typeface="Arial" pitchFamily="34" charset="0"/>
              <a:buChar char="•"/>
            </a:pPr>
            <a:endParaRPr lang="en-US" b="1" dirty="0">
              <a:solidFill>
                <a:schemeClr val="bg1"/>
              </a:solidFill>
            </a:endParaRPr>
          </a:p>
          <a:p>
            <a:pPr lvl="0">
              <a:spcBef>
                <a:spcPts val="1200"/>
              </a:spcBef>
              <a:buClr>
                <a:srgbClr val="FF6600"/>
              </a:buClr>
            </a:pPr>
            <a:endParaRPr lang="en-US" b="1" dirty="0">
              <a:solidFill>
                <a:schemeClr val="bg1"/>
              </a:solidFill>
            </a:endParaRPr>
          </a:p>
          <a:p>
            <a:pPr marL="342900" lvl="0" indent="-342900">
              <a:spcBef>
                <a:spcPts val="1200"/>
              </a:spcBef>
              <a:buClr>
                <a:srgbClr val="FF6600"/>
              </a:buClr>
              <a:buFont typeface="Arial" pitchFamily="34" charset="0"/>
              <a:buChar char="•"/>
            </a:pPr>
            <a:r>
              <a:rPr lang="en-US" sz="2800" b="1" dirty="0">
                <a:solidFill>
                  <a:schemeClr val="bg1"/>
                </a:solidFill>
              </a:rPr>
              <a:t>Dr. Denver Tolliver</a:t>
            </a:r>
            <a:br>
              <a:rPr lang="en-US" sz="2400" b="1" dirty="0">
                <a:solidFill>
                  <a:schemeClr val="bg1"/>
                </a:solidFill>
              </a:rPr>
            </a:br>
            <a:r>
              <a:rPr lang="en-US" dirty="0">
                <a:solidFill>
                  <a:schemeClr val="bg1"/>
                </a:solidFill>
              </a:rPr>
              <a:t>Director, Upper Great Plains Transportation Institute, North Dakota State University; Director, Mountain-Plains Consortium; and former Provost, Clemson University  </a:t>
            </a:r>
          </a:p>
          <a:p>
            <a:pPr marL="342900" indent="-342900">
              <a:spcBef>
                <a:spcPts val="1200"/>
              </a:spcBef>
              <a:buClr>
                <a:srgbClr val="FF6600"/>
              </a:buClr>
              <a:buFont typeface="Arial" panose="020B0604020202020204" pitchFamily="34" charset="0"/>
              <a:buChar char="•"/>
            </a:pPr>
            <a:r>
              <a:rPr lang="en-US" sz="2800" b="1" dirty="0">
                <a:solidFill>
                  <a:schemeClr val="bg1"/>
                </a:solidFill>
              </a:rPr>
              <a:t>Sheryl Wilkerson</a:t>
            </a:r>
            <a:br>
              <a:rPr lang="en-US" sz="2400" b="1" dirty="0">
                <a:solidFill>
                  <a:schemeClr val="bg1"/>
                </a:solidFill>
              </a:rPr>
            </a:br>
            <a:r>
              <a:rPr lang="en-US" dirty="0">
                <a:solidFill>
                  <a:schemeClr val="bg1"/>
                </a:solidFill>
              </a:rPr>
              <a:t>Vice-President, Governmental Affairs, Michelin North America (Business and Technology) </a:t>
            </a:r>
          </a:p>
          <a:p>
            <a:pPr lvl="0">
              <a:spcBef>
                <a:spcPts val="1200"/>
              </a:spcBef>
              <a:buClr>
                <a:srgbClr val="FF6600"/>
              </a:buClr>
            </a:pPr>
            <a:endParaRPr lang="en-US" b="1" dirty="0">
              <a:solidFill>
                <a:schemeClr val="bg1"/>
              </a:solidFill>
            </a:endParaRPr>
          </a:p>
          <a:p>
            <a:pPr lvl="0">
              <a:spcBef>
                <a:spcPts val="1200"/>
              </a:spcBef>
              <a:buClr>
                <a:srgbClr val="FF6600"/>
              </a:buClr>
            </a:pPr>
            <a:endParaRPr lang="en-US" dirty="0">
              <a:solidFill>
                <a:schemeClr val="bg1"/>
              </a:solidFill>
            </a:endParaRPr>
          </a:p>
          <a:p>
            <a:pPr lvl="0">
              <a:spcBef>
                <a:spcPts val="1200"/>
              </a:spcBef>
              <a:buClr>
                <a:srgbClr val="FF6600"/>
              </a:buClr>
            </a:pPr>
            <a:endParaRPr lang="en-US" dirty="0">
              <a:solidFill>
                <a:schemeClr val="bg1"/>
              </a:solidFill>
            </a:endParaRPr>
          </a:p>
        </p:txBody>
      </p:sp>
      <p:sp>
        <p:nvSpPr>
          <p:cNvPr id="9" name="Rectangle 2">
            <a:extLst>
              <a:ext uri="{FF2B5EF4-FFF2-40B4-BE49-F238E27FC236}">
                <a16:creationId xmlns:a16="http://schemas.microsoft.com/office/drawing/2014/main" id="{C10D9161-E4B4-0B4D-9B5B-C25F121C67E8}"/>
              </a:ext>
            </a:extLst>
          </p:cNvPr>
          <p:cNvSpPr txBox="1">
            <a:spLocks noChangeArrowheads="1"/>
          </p:cNvSpPr>
          <p:nvPr/>
        </p:nvSpPr>
        <p:spPr>
          <a:xfrm>
            <a:off x="149291" y="1906678"/>
            <a:ext cx="11849876" cy="1357921"/>
          </a:xfrm>
          <a:prstGeom prst="rect">
            <a:avLst/>
          </a:prstGeom>
        </p:spPr>
        <p:txBody>
          <a:bodyPr/>
          <a:lstStyle/>
          <a:p>
            <a:pPr lvl="0" algn="ctr">
              <a:defRPr/>
            </a:pPr>
            <a:r>
              <a:rPr lang="en-US" sz="4000" b="1" dirty="0">
                <a:solidFill>
                  <a:srgbClr val="FF6600"/>
                </a:solidFill>
              </a:rPr>
              <a:t>MTSA Technical Advisory Committee (TAC)</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1" name="Picture 10">
            <a:extLst>
              <a:ext uri="{FF2B5EF4-FFF2-40B4-BE49-F238E27FC236}">
                <a16:creationId xmlns:a16="http://schemas.microsoft.com/office/drawing/2014/main" id="{9D53A025-72CD-494C-A558-1467CABD7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226349507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B583CB-A0A3-734D-8B1F-3F450AC3F9D9}"/>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4" name="Rectangle 2">
            <a:extLst>
              <a:ext uri="{FF2B5EF4-FFF2-40B4-BE49-F238E27FC236}">
                <a16:creationId xmlns:a16="http://schemas.microsoft.com/office/drawing/2014/main" id="{47330AA4-60A5-D84D-B986-47043ACA78A8}"/>
              </a:ext>
            </a:extLst>
          </p:cNvPr>
          <p:cNvSpPr txBox="1">
            <a:spLocks noChangeArrowheads="1"/>
          </p:cNvSpPr>
          <p:nvPr/>
        </p:nvSpPr>
        <p:spPr>
          <a:xfrm>
            <a:off x="149290" y="1793777"/>
            <a:ext cx="11849877" cy="1143000"/>
          </a:xfrm>
          <a:prstGeom prst="rect">
            <a:avLst/>
          </a:prstGeom>
        </p:spPr>
        <p:txBody>
          <a:bodyPr/>
          <a:lstStyle/>
          <a:p>
            <a:pPr lvl="0" algn="ctr">
              <a:defRPr/>
            </a:pPr>
            <a:r>
              <a:rPr lang="en-US" sz="4000" b="1" dirty="0">
                <a:solidFill>
                  <a:srgbClr val="FF6600"/>
                </a:solidFill>
              </a:rPr>
              <a:t>Who Are Prospective MTSA  Students?</a:t>
            </a:r>
            <a:endParaRPr kumimoji="0" lang="en-US" sz="4000" b="1" i="0" u="none" strike="noStrike" kern="0" cap="none" spc="0" normalizeH="0" noProof="0" dirty="0">
              <a:ln>
                <a:noFill/>
              </a:ln>
              <a:solidFill>
                <a:srgbClr val="FF6600"/>
              </a:solidFill>
              <a:effectLst/>
              <a:uLnTx/>
              <a:uFillTx/>
              <a:latin typeface="+mj-lt"/>
              <a:ea typeface="+mj-ea"/>
              <a:cs typeface="+mj-cs"/>
            </a:endParaRPr>
          </a:p>
        </p:txBody>
      </p:sp>
      <p:sp>
        <p:nvSpPr>
          <p:cNvPr id="6" name="TextBox 5">
            <a:extLst>
              <a:ext uri="{FF2B5EF4-FFF2-40B4-BE49-F238E27FC236}">
                <a16:creationId xmlns:a16="http://schemas.microsoft.com/office/drawing/2014/main" id="{B061C6C6-0855-4F4C-8DC2-61270A117C1F}"/>
              </a:ext>
            </a:extLst>
          </p:cNvPr>
          <p:cNvSpPr txBox="1"/>
          <p:nvPr/>
        </p:nvSpPr>
        <p:spPr>
          <a:xfrm>
            <a:off x="533400" y="2688007"/>
            <a:ext cx="10801350" cy="4832092"/>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300"/>
              </a:spcBef>
              <a:buClr>
                <a:srgbClr val="FF6600"/>
              </a:buClr>
              <a:buFont typeface="Arial" pitchFamily="34" charset="0"/>
              <a:buChar char="•"/>
            </a:pPr>
            <a:r>
              <a:rPr lang="en-US" sz="2800" dirty="0">
                <a:solidFill>
                  <a:schemeClr val="bg1"/>
                </a:solidFill>
              </a:rPr>
              <a:t>Road safety professionals seeking an advanced degree, including personnel from:</a:t>
            </a:r>
          </a:p>
          <a:p>
            <a:pPr marL="800100" lvl="1" indent="-342900">
              <a:spcBef>
                <a:spcPts val="300"/>
              </a:spcBef>
              <a:buClr>
                <a:srgbClr val="FF6600"/>
              </a:buClr>
              <a:buFont typeface="Arial" pitchFamily="34" charset="0"/>
              <a:buChar char="•"/>
            </a:pPr>
            <a:r>
              <a:rPr lang="en-US" sz="2400" dirty="0">
                <a:solidFill>
                  <a:schemeClr val="bg1"/>
                </a:solidFill>
              </a:rPr>
              <a:t>government agencies 	</a:t>
            </a:r>
          </a:p>
          <a:p>
            <a:pPr marL="800100" lvl="1" indent="-342900">
              <a:spcBef>
                <a:spcPts val="300"/>
              </a:spcBef>
              <a:buClr>
                <a:srgbClr val="FF6600"/>
              </a:buClr>
              <a:buFont typeface="Arial" pitchFamily="34" charset="0"/>
              <a:buChar char="•"/>
            </a:pPr>
            <a:r>
              <a:rPr lang="en-US" sz="2400" dirty="0">
                <a:solidFill>
                  <a:schemeClr val="bg1"/>
                </a:solidFill>
              </a:rPr>
              <a:t>non-profits &amp; advocacy organizations </a:t>
            </a:r>
          </a:p>
          <a:p>
            <a:pPr marL="800100" lvl="1" indent="-342900">
              <a:spcBef>
                <a:spcPts val="300"/>
              </a:spcBef>
              <a:buClr>
                <a:srgbClr val="FF6600"/>
              </a:buClr>
              <a:buFont typeface="Arial" pitchFamily="34" charset="0"/>
              <a:buChar char="•"/>
            </a:pPr>
            <a:r>
              <a:rPr lang="en-US" sz="2400" dirty="0">
                <a:solidFill>
                  <a:schemeClr val="bg1"/>
                </a:solidFill>
              </a:rPr>
              <a:t>the private sector</a:t>
            </a:r>
          </a:p>
          <a:p>
            <a:pPr marL="800100" lvl="1" indent="-342900">
              <a:spcBef>
                <a:spcPts val="300"/>
              </a:spcBef>
              <a:buClr>
                <a:srgbClr val="FF6600"/>
              </a:buClr>
              <a:buFont typeface="Arial" pitchFamily="34" charset="0"/>
              <a:buChar char="•"/>
            </a:pPr>
            <a:r>
              <a:rPr lang="en-US" sz="2400" dirty="0">
                <a:solidFill>
                  <a:schemeClr val="bg1"/>
                </a:solidFill>
              </a:rPr>
              <a:t>professional associations</a:t>
            </a:r>
          </a:p>
          <a:p>
            <a:pPr marL="800100" lvl="1" indent="-342900">
              <a:spcBef>
                <a:spcPts val="300"/>
              </a:spcBef>
              <a:buClr>
                <a:srgbClr val="FF6600"/>
              </a:buClr>
              <a:buFont typeface="Arial" pitchFamily="34" charset="0"/>
              <a:buChar char="•"/>
            </a:pPr>
            <a:r>
              <a:rPr lang="en-US" sz="2400" dirty="0">
                <a:solidFill>
                  <a:schemeClr val="bg1"/>
                </a:solidFill>
              </a:rPr>
              <a:t>research institutes</a:t>
            </a:r>
            <a:br>
              <a:rPr lang="en-US" sz="2400" dirty="0">
                <a:solidFill>
                  <a:schemeClr val="bg1"/>
                </a:solidFill>
              </a:rPr>
            </a:br>
            <a:endParaRPr lang="en-US" sz="2400" dirty="0">
              <a:solidFill>
                <a:schemeClr val="bg1"/>
              </a:solidFill>
            </a:endParaRPr>
          </a:p>
          <a:p>
            <a:pPr marL="342900" lvl="0" indent="-342900">
              <a:spcBef>
                <a:spcPts val="300"/>
              </a:spcBef>
              <a:buClr>
                <a:srgbClr val="FF6600"/>
              </a:buClr>
              <a:buFont typeface="Arial" pitchFamily="34" charset="0"/>
              <a:buChar char="•"/>
            </a:pPr>
            <a:r>
              <a:rPr lang="en-US" sz="2800" dirty="0">
                <a:solidFill>
                  <a:schemeClr val="bg1"/>
                </a:solidFill>
              </a:rPr>
              <a:t>Bachelor’s degree graduates planning to pursue a career in road safety</a:t>
            </a:r>
          </a:p>
          <a:p>
            <a:pPr marL="342900" lvl="0" indent="-342900">
              <a:spcBef>
                <a:spcPts val="300"/>
              </a:spcBef>
              <a:buClr>
                <a:srgbClr val="FF6600"/>
              </a:buClr>
              <a:buFont typeface="Arial" pitchFamily="34" charset="0"/>
              <a:buChar char="•"/>
            </a:pPr>
            <a:endParaRPr lang="en-US" sz="2400" dirty="0">
              <a:solidFill>
                <a:schemeClr val="bg1"/>
              </a:solidFill>
            </a:endParaRPr>
          </a:p>
          <a:p>
            <a:pPr marL="342900" lvl="0" indent="-342900">
              <a:spcBef>
                <a:spcPts val="1200"/>
              </a:spcBef>
              <a:buClr>
                <a:srgbClr val="FF6600"/>
              </a:buClr>
              <a:buFont typeface="Arial" pitchFamily="34" charset="0"/>
              <a:buChar char="•"/>
            </a:pPr>
            <a:endParaRPr lang="en-US" dirty="0">
              <a:solidFill>
                <a:schemeClr val="bg1"/>
              </a:solidFill>
            </a:endParaRPr>
          </a:p>
        </p:txBody>
      </p:sp>
      <p:pic>
        <p:nvPicPr>
          <p:cNvPr id="9" name="Picture 8">
            <a:extLst>
              <a:ext uri="{FF2B5EF4-FFF2-40B4-BE49-F238E27FC236}">
                <a16:creationId xmlns:a16="http://schemas.microsoft.com/office/drawing/2014/main" id="{F9123040-4F6A-5443-B55E-17A52F9B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92937079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739485"/>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342900" lvl="0" indent="-342900">
              <a:spcBef>
                <a:spcPts val="600"/>
              </a:spcBef>
              <a:buClr>
                <a:srgbClr val="FF6600"/>
              </a:buClr>
              <a:buFont typeface="Arial" pitchFamily="34" charset="0"/>
              <a:buChar char="•"/>
            </a:pPr>
            <a:r>
              <a:rPr lang="en-US" sz="2400" dirty="0">
                <a:solidFill>
                  <a:schemeClr val="bg1"/>
                </a:solidFill>
              </a:rPr>
              <a:t>Motor vehicle crashes in US and in developing nations remains leading cause of unintentional injuries and deaths </a:t>
            </a:r>
          </a:p>
          <a:p>
            <a:pPr marL="342900" lvl="0" indent="-342900">
              <a:spcBef>
                <a:spcPts val="600"/>
              </a:spcBef>
              <a:buClr>
                <a:srgbClr val="FF6600"/>
              </a:buClr>
              <a:buFont typeface="Arial" pitchFamily="34" charset="0"/>
              <a:buChar char="•"/>
            </a:pPr>
            <a:r>
              <a:rPr lang="en-US" sz="2400" dirty="0">
                <a:solidFill>
                  <a:schemeClr val="bg1"/>
                </a:solidFill>
              </a:rPr>
              <a:t>Motor vehicle crashes result in tremendous economic cost nationally &amp; internationally, representing 1% - 2% of a nation’s gross national product</a:t>
            </a:r>
          </a:p>
          <a:p>
            <a:pPr marL="342900" lvl="0" indent="-342900">
              <a:spcBef>
                <a:spcPts val="600"/>
              </a:spcBef>
              <a:buClr>
                <a:srgbClr val="FF6600"/>
              </a:buClr>
              <a:buFont typeface="Arial" pitchFamily="34" charset="0"/>
              <a:buChar char="•"/>
            </a:pPr>
            <a:r>
              <a:rPr lang="en-US" sz="2400" dirty="0">
                <a:solidFill>
                  <a:schemeClr val="bg1"/>
                </a:solidFill>
              </a:rPr>
              <a:t>Motor vehicle crashes are creating a public health crisis worldwide </a:t>
            </a:r>
          </a:p>
          <a:p>
            <a:pPr lvl="0" algn="ctr">
              <a:spcBef>
                <a:spcPts val="1200"/>
              </a:spcBef>
              <a:buClr>
                <a:srgbClr val="FF6600"/>
              </a:buClr>
            </a:pPr>
            <a:r>
              <a:rPr lang="en-US" sz="2800" b="1" i="1" dirty="0">
                <a:solidFill>
                  <a:srgbClr val="FF6500"/>
                </a:solidFill>
              </a:rPr>
              <a:t>There is a need to build capacity and create a road safety workforce that is competent and capable of implementing new tools and technologies to improve safety through multi-disciplinary, evidence-based approaches.</a:t>
            </a: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8543239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3A4AB4-E4F2-B740-A662-859633769562}"/>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618272" y="2914273"/>
            <a:ext cx="10945467" cy="4447371"/>
          </a:xfrm>
          <a:prstGeom prst="rect">
            <a:avLst/>
          </a:prstGeom>
          <a:noFill/>
        </p:spPr>
        <p:txBody>
          <a:bodyPr wrap="square" numCol="2" rtlCol="0">
            <a:spAutoFit/>
          </a:bodyPr>
          <a:lstStyle/>
          <a:p>
            <a:pPr marL="342900" indent="-342900">
              <a:spcBef>
                <a:spcPts val="600"/>
              </a:spcBef>
              <a:buClr>
                <a:srgbClr val="FF6600"/>
              </a:buClr>
              <a:buFont typeface="Arial" panose="020B0604020202020204" pitchFamily="34" charset="0"/>
              <a:buChar char="•"/>
            </a:pPr>
            <a:r>
              <a:rPr lang="en-US" sz="2200" dirty="0">
                <a:solidFill>
                  <a:schemeClr val="bg1"/>
                </a:solidFill>
              </a:rPr>
              <a:t>Directors and staff members of State Highway Safety Offices</a:t>
            </a:r>
          </a:p>
          <a:p>
            <a:pPr marL="342900" indent="-342900">
              <a:spcBef>
                <a:spcPts val="600"/>
              </a:spcBef>
              <a:buClr>
                <a:srgbClr val="FF6600"/>
              </a:buClr>
              <a:buFont typeface="Arial" panose="020B0604020202020204" pitchFamily="34" charset="0"/>
              <a:buChar char="•"/>
            </a:pPr>
            <a:r>
              <a:rPr lang="en-US" sz="2200" dirty="0">
                <a:solidFill>
                  <a:schemeClr val="bg1"/>
                </a:solidFill>
              </a:rPr>
              <a:t>Road safety engineers</a:t>
            </a:r>
          </a:p>
          <a:p>
            <a:pPr marL="342900" indent="-342900">
              <a:spcBef>
                <a:spcPts val="600"/>
              </a:spcBef>
              <a:buClr>
                <a:srgbClr val="FF6600"/>
              </a:buClr>
              <a:buFont typeface="Arial" panose="020B0604020202020204" pitchFamily="34" charset="0"/>
              <a:buChar char="•"/>
            </a:pPr>
            <a:r>
              <a:rPr lang="en-US" sz="2200" dirty="0">
                <a:solidFill>
                  <a:schemeClr val="bg1"/>
                </a:solidFill>
              </a:rPr>
              <a:t>Law enforcement supervisors &amp; senior management personnel directing traffic safety enforcement programs </a:t>
            </a:r>
          </a:p>
          <a:p>
            <a:pPr marL="342900" indent="-342900">
              <a:spcBef>
                <a:spcPts val="600"/>
              </a:spcBef>
              <a:buClr>
                <a:srgbClr val="FF6600"/>
              </a:buClr>
              <a:buFont typeface="Arial" panose="020B0604020202020204" pitchFamily="34" charset="0"/>
              <a:buChar char="•"/>
            </a:pPr>
            <a:r>
              <a:rPr lang="en-US" sz="2200" dirty="0">
                <a:solidFill>
                  <a:schemeClr val="bg1"/>
                </a:solidFill>
              </a:rPr>
              <a:t>Injury prevention and public health specialists; emergency response personnel</a:t>
            </a:r>
          </a:p>
          <a:p>
            <a:pPr marL="342900" indent="-342900">
              <a:spcBef>
                <a:spcPts val="600"/>
              </a:spcBef>
              <a:buClr>
                <a:srgbClr val="FF6600"/>
              </a:buClr>
              <a:buFont typeface="Arial" panose="020B0604020202020204" pitchFamily="34" charset="0"/>
              <a:buChar char="•"/>
            </a:pPr>
            <a:r>
              <a:rPr lang="en-US" sz="2200" dirty="0">
                <a:solidFill>
                  <a:schemeClr val="bg1"/>
                </a:solidFill>
              </a:rPr>
              <a:t>Safety data analysts and researchers</a:t>
            </a:r>
          </a:p>
          <a:p>
            <a:pPr marL="342900" indent="-342900">
              <a:spcBef>
                <a:spcPts val="600"/>
              </a:spcBef>
              <a:buClr>
                <a:srgbClr val="FF6600"/>
              </a:buClr>
              <a:buFont typeface="Arial" panose="020B0604020202020204" pitchFamily="34" charset="0"/>
              <a:buChar char="•"/>
            </a:pPr>
            <a:endParaRPr lang="en-US" sz="2200" dirty="0">
              <a:solidFill>
                <a:schemeClr val="bg1"/>
              </a:solidFill>
            </a:endParaRPr>
          </a:p>
          <a:p>
            <a:pPr marL="342900" indent="-342900">
              <a:spcBef>
                <a:spcPts val="600"/>
              </a:spcBef>
              <a:buClr>
                <a:srgbClr val="FF6600"/>
              </a:buClr>
              <a:buFont typeface="Arial" panose="020B0604020202020204" pitchFamily="34" charset="0"/>
              <a:buChar char="•"/>
            </a:pPr>
            <a:endParaRPr lang="en-US" sz="2200" dirty="0">
              <a:solidFill>
                <a:schemeClr val="bg1"/>
              </a:solidFill>
            </a:endParaRPr>
          </a:p>
          <a:p>
            <a:pPr marL="342900" indent="-342900">
              <a:spcBef>
                <a:spcPts val="600"/>
              </a:spcBef>
              <a:buClr>
                <a:srgbClr val="FF6600"/>
              </a:buClr>
              <a:buFont typeface="Arial" panose="020B0604020202020204" pitchFamily="34" charset="0"/>
              <a:buChar char="•"/>
            </a:pPr>
            <a:r>
              <a:rPr lang="en-US" sz="2200" dirty="0">
                <a:solidFill>
                  <a:schemeClr val="bg1"/>
                </a:solidFill>
              </a:rPr>
              <a:t>Safety program developers and evaluators; safety program educators; driver education instructors</a:t>
            </a:r>
          </a:p>
          <a:p>
            <a:pPr marL="342900" indent="-342900">
              <a:spcBef>
                <a:spcPts val="600"/>
              </a:spcBef>
              <a:buClr>
                <a:srgbClr val="FF6600"/>
              </a:buClr>
              <a:buFont typeface="Arial" panose="020B0604020202020204" pitchFamily="34" charset="0"/>
              <a:buChar char="•"/>
            </a:pPr>
            <a:r>
              <a:rPr lang="en-US" sz="2200" dirty="0">
                <a:solidFill>
                  <a:schemeClr val="bg1"/>
                </a:solidFill>
              </a:rPr>
              <a:t>Public policy staff/finance staff supporting road safety/marketing &amp; communications specialists</a:t>
            </a:r>
          </a:p>
          <a:p>
            <a:pPr marL="342900" indent="-342900">
              <a:spcBef>
                <a:spcPts val="600"/>
              </a:spcBef>
              <a:buClr>
                <a:srgbClr val="FF6600"/>
              </a:buClr>
              <a:buFont typeface="Arial" panose="020B0604020202020204" pitchFamily="34" charset="0"/>
              <a:buChar char="•"/>
            </a:pPr>
            <a:r>
              <a:rPr lang="en-US" sz="2200" dirty="0">
                <a:solidFill>
                  <a:schemeClr val="bg1"/>
                </a:solidFill>
              </a:rPr>
              <a:t>Driver and vehicle services administrators</a:t>
            </a:r>
          </a:p>
          <a:p>
            <a:pPr marL="342900" indent="-342900">
              <a:spcBef>
                <a:spcPts val="600"/>
              </a:spcBef>
              <a:buClr>
                <a:srgbClr val="FF6600"/>
              </a:buClr>
              <a:buFont typeface="Arial" panose="020B0604020202020204" pitchFamily="34" charset="0"/>
              <a:buChar char="•"/>
            </a:pPr>
            <a:r>
              <a:rPr lang="en-US" sz="2200" dirty="0">
                <a:solidFill>
                  <a:schemeClr val="bg1"/>
                </a:solidFill>
              </a:rPr>
              <a:t>Transportation safety planners; </a:t>
            </a:r>
            <a:r>
              <a:rPr lang="en-US" sz="2200" i="1" dirty="0">
                <a:solidFill>
                  <a:srgbClr val="FF7600"/>
                </a:solidFill>
              </a:rPr>
              <a:t>alcohol and drug prevention specialists and directors of prevention</a:t>
            </a:r>
          </a:p>
          <a:p>
            <a:pPr lvl="0">
              <a:spcBef>
                <a:spcPts val="1200"/>
              </a:spcBef>
              <a:buClr>
                <a:srgbClr val="FF6600"/>
              </a:buClr>
            </a:pPr>
            <a:endParaRPr lang="en-US" sz="2000" dirty="0">
              <a:solidFill>
                <a:schemeClr val="bg1"/>
              </a:solidFill>
            </a:endParaRPr>
          </a:p>
        </p:txBody>
      </p:sp>
      <p:sp>
        <p:nvSpPr>
          <p:cNvPr id="8" name="Rectangle 2">
            <a:extLst>
              <a:ext uri="{FF2B5EF4-FFF2-40B4-BE49-F238E27FC236}">
                <a16:creationId xmlns:a16="http://schemas.microsoft.com/office/drawing/2014/main" id="{BE005C64-6715-E446-A9E4-EA333ED7F7C4}"/>
              </a:ext>
            </a:extLst>
          </p:cNvPr>
          <p:cNvSpPr txBox="1">
            <a:spLocks noChangeArrowheads="1"/>
          </p:cNvSpPr>
          <p:nvPr/>
        </p:nvSpPr>
        <p:spPr>
          <a:xfrm>
            <a:off x="149290" y="1793777"/>
            <a:ext cx="11849877" cy="1143000"/>
          </a:xfrm>
          <a:prstGeom prst="rect">
            <a:avLst/>
          </a:prstGeom>
        </p:spPr>
        <p:txBody>
          <a:bodyPr/>
          <a:lstStyle/>
          <a:p>
            <a:pPr lvl="0" algn="ctr">
              <a:defRPr/>
            </a:pPr>
            <a:r>
              <a:rPr lang="en-US" sz="4000" b="1" dirty="0">
                <a:solidFill>
                  <a:srgbClr val="FF6600"/>
                </a:solidFill>
              </a:rPr>
              <a:t>Who Are Prospective MTSA  Students?</a:t>
            </a:r>
            <a:endParaRPr kumimoji="0" lang="en-US" sz="4000" b="1" i="0" u="none" strike="noStrike" kern="0" cap="none" spc="0" normalizeH="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525E536E-505F-F14A-B4ED-E8AD79E48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48419719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F01CB8-FE50-C34A-A1B5-0CAA7931D839}"/>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4" name="Rectangle 2">
            <a:extLst>
              <a:ext uri="{FF2B5EF4-FFF2-40B4-BE49-F238E27FC236}">
                <a16:creationId xmlns:a16="http://schemas.microsoft.com/office/drawing/2014/main" id="{47330AA4-60A5-D84D-B986-47043ACA78A8}"/>
              </a:ext>
            </a:extLst>
          </p:cNvPr>
          <p:cNvSpPr txBox="1">
            <a:spLocks noChangeArrowheads="1"/>
          </p:cNvSpPr>
          <p:nvPr/>
        </p:nvSpPr>
        <p:spPr>
          <a:xfrm>
            <a:off x="0" y="1835149"/>
            <a:ext cx="12191999" cy="821083"/>
          </a:xfrm>
          <a:prstGeom prst="rect">
            <a:avLst/>
          </a:prstGeom>
        </p:spPr>
        <p:txBody>
          <a:bodyPr/>
          <a:lstStyle/>
          <a:p>
            <a:pPr lvl="0" algn="ctr">
              <a:defRPr/>
            </a:pPr>
            <a:r>
              <a:rPr lang="en-US" sz="4000" b="1" dirty="0">
                <a:solidFill>
                  <a:srgbClr val="FF6600"/>
                </a:solidFill>
              </a:rPr>
              <a:t>How Can You Apply?</a:t>
            </a:r>
            <a:endParaRPr kumimoji="0" lang="en-US" sz="4000" b="1" i="0" u="none" strike="noStrike" kern="0" cap="none" spc="0" normalizeH="0" noProof="0" dirty="0">
              <a:ln>
                <a:noFill/>
              </a:ln>
              <a:solidFill>
                <a:srgbClr val="FF6600"/>
              </a:solidFill>
              <a:effectLst/>
              <a:uLnTx/>
              <a:uFillTx/>
              <a:latin typeface="+mj-lt"/>
              <a:ea typeface="+mj-ea"/>
              <a:cs typeface="+mj-cs"/>
            </a:endParaRPr>
          </a:p>
        </p:txBody>
      </p:sp>
      <p:sp>
        <p:nvSpPr>
          <p:cNvPr id="6" name="TextBox 5">
            <a:extLst>
              <a:ext uri="{FF2B5EF4-FFF2-40B4-BE49-F238E27FC236}">
                <a16:creationId xmlns:a16="http://schemas.microsoft.com/office/drawing/2014/main" id="{B061C6C6-0855-4F4C-8DC2-61270A117C1F}"/>
              </a:ext>
            </a:extLst>
          </p:cNvPr>
          <p:cNvSpPr txBox="1"/>
          <p:nvPr/>
        </p:nvSpPr>
        <p:spPr>
          <a:xfrm>
            <a:off x="456422" y="2408582"/>
            <a:ext cx="11411728" cy="4054956"/>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300"/>
              </a:spcBef>
              <a:buClr>
                <a:srgbClr val="FF6600"/>
              </a:buClr>
              <a:buFont typeface="Arial" panose="020B0604020202020204" pitchFamily="34" charset="0"/>
              <a:buChar char="•"/>
            </a:pPr>
            <a:r>
              <a:rPr lang="en-US" sz="2600" dirty="0">
                <a:solidFill>
                  <a:schemeClr val="bg1"/>
                </a:solidFill>
                <a:latin typeface="Calibri" panose="020F0502020204030204" pitchFamily="34" charset="0"/>
              </a:rPr>
              <a:t>All applications are made online at </a:t>
            </a:r>
            <a:r>
              <a:rPr lang="en-US" sz="2600" dirty="0">
                <a:solidFill>
                  <a:schemeClr val="bg1"/>
                </a:solidFill>
                <a:highlight>
                  <a:srgbClr val="E65C00"/>
                </a:highlight>
                <a:latin typeface="Calibri" panose="020F0502020204030204" pitchFamily="34" charset="0"/>
                <a:hlinkClick r:id="rId4">
                  <a:extLst>
                    <a:ext uri="{A12FA001-AC4F-418D-AE19-62706E023703}">
                      <ahyp:hlinkClr xmlns:ahyp="http://schemas.microsoft.com/office/drawing/2018/hyperlinkcolor" val="tx"/>
                    </a:ext>
                  </a:extLst>
                </a:hlinkClick>
              </a:rPr>
              <a:t>https://www.applyweb.com/clemsong/index.ftl</a:t>
            </a:r>
            <a:r>
              <a:rPr lang="en-US" sz="2400" dirty="0">
                <a:solidFill>
                  <a:schemeClr val="bg1"/>
                </a:solidFill>
                <a:highlight>
                  <a:srgbClr val="E65C00"/>
                </a:highlight>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sz="2400" dirty="0">
                <a:solidFill>
                  <a:schemeClr val="bg1"/>
                </a:solidFill>
                <a:highlight>
                  <a:srgbClr val="E56B00"/>
                </a:highlight>
                <a:latin typeface="Calibri" panose="020F0502020204030204" pitchFamily="34" charset="0"/>
                <a:hlinkClick r:id="rId4">
                  <a:extLst>
                    <a:ext uri="{A12FA001-AC4F-418D-AE19-62706E023703}">
                      <ahyp:hlinkClr xmlns:ahyp="http://schemas.microsoft.com/office/drawing/2018/hyperlinkcolor" val="tx"/>
                    </a:ext>
                  </a:extLst>
                </a:hlinkClick>
              </a:rPr>
              <a:t>  </a:t>
            </a:r>
            <a:endParaRPr lang="en-US" sz="2400" dirty="0">
              <a:solidFill>
                <a:schemeClr val="bg1"/>
              </a:solidFill>
              <a:highlight>
                <a:srgbClr val="E56B00"/>
              </a:highlight>
              <a:latin typeface="Calibri" panose="020F0502020204030204" pitchFamily="34" charset="0"/>
            </a:endParaRPr>
          </a:p>
          <a:p>
            <a:pPr marL="342900" lvl="0" indent="-342900">
              <a:spcBef>
                <a:spcPts val="300"/>
              </a:spcBef>
              <a:buClr>
                <a:srgbClr val="FF6600"/>
              </a:buClr>
              <a:buFont typeface="Arial" panose="020B0604020202020204" pitchFamily="34" charset="0"/>
              <a:buChar char="•"/>
            </a:pPr>
            <a:r>
              <a:rPr lang="en-US" sz="2600" dirty="0">
                <a:solidFill>
                  <a:schemeClr val="bg1"/>
                </a:solidFill>
                <a:latin typeface="Calibri" panose="020F0502020204030204" pitchFamily="34" charset="0"/>
              </a:rPr>
              <a:t>Applicants must submit the following:</a:t>
            </a:r>
          </a:p>
          <a:p>
            <a:pPr marL="800100" lvl="1" indent="-342900">
              <a:spcBef>
                <a:spcPts val="3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Transcripts showing a Bachelor’s degree from nationally-accredited college or university</a:t>
            </a:r>
          </a:p>
          <a:p>
            <a:pPr marL="800100" lvl="1" indent="-342900">
              <a:spcBef>
                <a:spcPts val="3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A Statement of Purpose along with a current CV</a:t>
            </a:r>
          </a:p>
          <a:p>
            <a:pPr marL="800100" lvl="1" indent="-342900">
              <a:spcBef>
                <a:spcPts val="3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Three professional references</a:t>
            </a:r>
          </a:p>
          <a:p>
            <a:pPr marL="800100" lvl="1" indent="-342900">
              <a:spcBef>
                <a:spcPts val="3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GRE test scores are waived for applicants demonstrating two (2) or more years of employment in a transportation safety setting</a:t>
            </a:r>
          </a:p>
          <a:p>
            <a:pPr marL="800100" lvl="1" indent="-342900">
              <a:spcBef>
                <a:spcPts val="3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Students from countries where English is NOT the native language must </a:t>
            </a:r>
            <a:br>
              <a:rPr lang="en-US" sz="2200" dirty="0">
                <a:solidFill>
                  <a:schemeClr val="bg1"/>
                </a:solidFill>
                <a:latin typeface="Calibri" panose="020F0502020204030204" pitchFamily="34" charset="0"/>
              </a:rPr>
            </a:br>
            <a:r>
              <a:rPr lang="en-US" sz="2200" dirty="0">
                <a:solidFill>
                  <a:schemeClr val="bg1"/>
                </a:solidFill>
                <a:latin typeface="Calibri" panose="020F0502020204030204" pitchFamily="34" charset="0"/>
              </a:rPr>
              <a:t>provide IELTS scores</a:t>
            </a:r>
          </a:p>
        </p:txBody>
      </p:sp>
      <p:pic>
        <p:nvPicPr>
          <p:cNvPr id="9" name="Picture 8">
            <a:extLst>
              <a:ext uri="{FF2B5EF4-FFF2-40B4-BE49-F238E27FC236}">
                <a16:creationId xmlns:a16="http://schemas.microsoft.com/office/drawing/2014/main" id="{A516B24A-DD60-1445-BC4F-16E68E37C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90838426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9E39-01E2-9648-BF5B-53E69735459D}"/>
              </a:ext>
            </a:extLst>
          </p:cNvPr>
          <p:cNvSpPr/>
          <p:nvPr/>
        </p:nvSpPr>
        <p:spPr>
          <a:xfrm>
            <a:off x="0" y="1679775"/>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4" name="Rectangle 2">
            <a:extLst>
              <a:ext uri="{FF2B5EF4-FFF2-40B4-BE49-F238E27FC236}">
                <a16:creationId xmlns:a16="http://schemas.microsoft.com/office/drawing/2014/main" id="{47330AA4-60A5-D84D-B986-47043ACA78A8}"/>
              </a:ext>
            </a:extLst>
          </p:cNvPr>
          <p:cNvSpPr txBox="1">
            <a:spLocks noChangeArrowheads="1"/>
          </p:cNvSpPr>
          <p:nvPr/>
        </p:nvSpPr>
        <p:spPr>
          <a:xfrm>
            <a:off x="89653" y="1816099"/>
            <a:ext cx="12012693" cy="1003301"/>
          </a:xfrm>
          <a:prstGeom prst="rect">
            <a:avLst/>
          </a:prstGeom>
        </p:spPr>
        <p:txBody>
          <a:bodyPr/>
          <a:lstStyle/>
          <a:p>
            <a:pPr lvl="0" algn="ctr">
              <a:defRPr/>
            </a:pPr>
            <a:r>
              <a:rPr lang="en-US" sz="3600" b="1" dirty="0">
                <a:solidFill>
                  <a:srgbClr val="FF6600"/>
                </a:solidFill>
              </a:rPr>
              <a:t>How Much is the Tuition?  </a:t>
            </a:r>
            <a:br>
              <a:rPr lang="en-US" sz="3600" b="1" dirty="0">
                <a:solidFill>
                  <a:srgbClr val="FF6600"/>
                </a:solidFill>
              </a:rPr>
            </a:br>
            <a:r>
              <a:rPr lang="en-US" sz="3600" b="1" dirty="0">
                <a:solidFill>
                  <a:srgbClr val="FF6600"/>
                </a:solidFill>
              </a:rPr>
              <a:t>Is There Financial Assistance?</a:t>
            </a:r>
            <a:endParaRPr kumimoji="0" lang="en-US" sz="3600" b="1" i="0" u="none" strike="noStrike" kern="0" cap="none" spc="0" normalizeH="0" baseline="0" noProof="0" dirty="0">
              <a:ln>
                <a:noFill/>
              </a:ln>
              <a:solidFill>
                <a:srgbClr val="FF6600"/>
              </a:solidFill>
              <a:effectLst/>
              <a:uLnTx/>
              <a:uFillTx/>
              <a:latin typeface="+mj-lt"/>
              <a:ea typeface="+mj-ea"/>
              <a:cs typeface="+mj-cs"/>
            </a:endParaRPr>
          </a:p>
        </p:txBody>
      </p:sp>
      <p:sp>
        <p:nvSpPr>
          <p:cNvPr id="6" name="TextBox 5">
            <a:extLst>
              <a:ext uri="{FF2B5EF4-FFF2-40B4-BE49-F238E27FC236}">
                <a16:creationId xmlns:a16="http://schemas.microsoft.com/office/drawing/2014/main" id="{B061C6C6-0855-4F4C-8DC2-61270A117C1F}"/>
              </a:ext>
            </a:extLst>
          </p:cNvPr>
          <p:cNvSpPr txBox="1"/>
          <p:nvPr/>
        </p:nvSpPr>
        <p:spPr>
          <a:xfrm>
            <a:off x="519946" y="3068982"/>
            <a:ext cx="11582401" cy="3462486"/>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600"/>
              </a:spcBef>
              <a:buClr>
                <a:srgbClr val="FF6600"/>
              </a:buClr>
              <a:buFont typeface="Arial" panose="020B0604020202020204" pitchFamily="34" charset="0"/>
              <a:buChar char="•"/>
            </a:pPr>
            <a:r>
              <a:rPr lang="en-US" sz="2200" dirty="0">
                <a:solidFill>
                  <a:schemeClr val="bg1"/>
                </a:solidFill>
              </a:rPr>
              <a:t>Tuition is the same for all applicants, regardless of their location in the world</a:t>
            </a:r>
          </a:p>
          <a:p>
            <a:pPr marL="342900" lvl="0" indent="-342900">
              <a:spcBef>
                <a:spcPts val="600"/>
              </a:spcBef>
              <a:buClr>
                <a:srgbClr val="FF6600"/>
              </a:buClr>
              <a:buFont typeface="Arial" panose="020B0604020202020204" pitchFamily="34" charset="0"/>
              <a:buChar char="•"/>
            </a:pPr>
            <a:r>
              <a:rPr lang="en-US" sz="2200" dirty="0">
                <a:solidFill>
                  <a:schemeClr val="bg1"/>
                </a:solidFill>
              </a:rPr>
              <a:t>Current tuition &amp; fees are available at </a:t>
            </a:r>
            <a:br>
              <a:rPr lang="en-US" sz="2200" dirty="0">
                <a:solidFill>
                  <a:schemeClr val="bg1"/>
                </a:solidFill>
              </a:rPr>
            </a:br>
            <a:r>
              <a:rPr lang="en-US" sz="2200" dirty="0">
                <a:solidFill>
                  <a:schemeClr val="bg1"/>
                </a:solidFill>
                <a:highlight>
                  <a:srgbClr val="FF6500"/>
                </a:highlight>
                <a:hlinkClick r:id="rId4">
                  <a:extLst>
                    <a:ext uri="{A12FA001-AC4F-418D-AE19-62706E023703}">
                      <ahyp:hlinkClr xmlns:ahyp="http://schemas.microsoft.com/office/drawing/2018/hyperlinkcolor" val="tx"/>
                    </a:ext>
                  </a:extLst>
                </a:hlinkClick>
              </a:rPr>
              <a:t>https://www.clemson.edu/finance/student-financials/tuition-fees/</a:t>
            </a:r>
            <a:r>
              <a:rPr lang="en-US" sz="2200" dirty="0">
                <a:solidFill>
                  <a:schemeClr val="bg1"/>
                </a:solidFill>
              </a:rPr>
              <a:t>.  </a:t>
            </a:r>
          </a:p>
          <a:p>
            <a:pPr marL="342900" lvl="0" indent="-342900">
              <a:spcBef>
                <a:spcPts val="600"/>
              </a:spcBef>
              <a:buClr>
                <a:srgbClr val="FF6600"/>
              </a:buClr>
              <a:buFont typeface="Arial" panose="020B0604020202020204" pitchFamily="34" charset="0"/>
              <a:buChar char="•"/>
            </a:pPr>
            <a:r>
              <a:rPr lang="en-US" sz="2200" dirty="0">
                <a:solidFill>
                  <a:schemeClr val="bg1"/>
                </a:solidFill>
              </a:rPr>
              <a:t>Check with your employer about their tuition reimbursement program</a:t>
            </a:r>
          </a:p>
          <a:p>
            <a:pPr marL="342900" lvl="0" indent="-342900">
              <a:spcBef>
                <a:spcPts val="600"/>
              </a:spcBef>
              <a:buClr>
                <a:srgbClr val="FF6600"/>
              </a:buClr>
              <a:buFont typeface="Arial" panose="020B0604020202020204" pitchFamily="34" charset="0"/>
              <a:buChar char="•"/>
            </a:pPr>
            <a:r>
              <a:rPr lang="en-US" sz="2200" dirty="0">
                <a:solidFill>
                  <a:schemeClr val="bg1"/>
                </a:solidFill>
              </a:rPr>
              <a:t>All applicants will be considered for fellowships available upon applying</a:t>
            </a:r>
          </a:p>
          <a:p>
            <a:pPr marL="800100" lvl="1" indent="-342900">
              <a:spcBef>
                <a:spcPts val="600"/>
              </a:spcBef>
              <a:buClr>
                <a:srgbClr val="FF6600"/>
              </a:buClr>
              <a:buFont typeface="Arial" panose="020B0604020202020204" pitchFamily="34" charset="0"/>
              <a:buChar char="•"/>
            </a:pPr>
            <a:r>
              <a:rPr lang="en-US" sz="2200" dirty="0">
                <a:solidFill>
                  <a:schemeClr val="bg1"/>
                </a:solidFill>
              </a:rPr>
              <a:t>Dean’s MTSA Fellowship:  Total award of $20,000 for use over two year period</a:t>
            </a:r>
          </a:p>
          <a:p>
            <a:pPr marL="800100" lvl="1" indent="-342900">
              <a:spcBef>
                <a:spcPts val="600"/>
              </a:spcBef>
              <a:buClr>
                <a:srgbClr val="FF6600"/>
              </a:buClr>
              <a:buFont typeface="Arial" panose="020B0604020202020204" pitchFamily="34" charset="0"/>
              <a:buChar char="•"/>
            </a:pPr>
            <a:r>
              <a:rPr lang="en-US" sz="2200" dirty="0">
                <a:solidFill>
                  <a:schemeClr val="bg1"/>
                </a:solidFill>
              </a:rPr>
              <a:t>Chairman’s MTSA Fellowship:  Total award of $10,000 for use over two year period</a:t>
            </a:r>
          </a:p>
          <a:p>
            <a:pPr marL="800100" lvl="1" indent="-342900">
              <a:spcBef>
                <a:spcPts val="600"/>
              </a:spcBef>
              <a:buClr>
                <a:srgbClr val="FF6600"/>
              </a:buClr>
              <a:buFont typeface="Arial" panose="020B0604020202020204" pitchFamily="34" charset="0"/>
              <a:buChar char="•"/>
            </a:pPr>
            <a:r>
              <a:rPr lang="en-US" sz="2200" dirty="0">
                <a:solidFill>
                  <a:schemeClr val="bg1"/>
                </a:solidFill>
              </a:rPr>
              <a:t>Director’s MTSA Fellowship:  Total award of $2,000 for use over two year period</a:t>
            </a:r>
          </a:p>
        </p:txBody>
      </p:sp>
      <p:pic>
        <p:nvPicPr>
          <p:cNvPr id="9" name="Picture 8">
            <a:extLst>
              <a:ext uri="{FF2B5EF4-FFF2-40B4-BE49-F238E27FC236}">
                <a16:creationId xmlns:a16="http://schemas.microsoft.com/office/drawing/2014/main" id="{6EA290E4-562E-5A46-AD38-58162FA21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46589199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A8E3CA-67CC-134E-B9AE-7FB27A22402D}"/>
              </a:ext>
            </a:extLst>
          </p:cNvPr>
          <p:cNvSpPr/>
          <p:nvPr/>
        </p:nvSpPr>
        <p:spPr>
          <a:xfrm>
            <a:off x="0" y="1714501"/>
            <a:ext cx="12276306" cy="5143500"/>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414418" y="2553928"/>
            <a:ext cx="8328045" cy="3647152"/>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6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Currently ranked #23 among national public universities</a:t>
            </a:r>
          </a:p>
          <a:p>
            <a:pPr marL="342900" lvl="0" indent="-342900">
              <a:spcBef>
                <a:spcPts val="6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An original land grant university founded in 1889 with the mission of teaching, research and service</a:t>
            </a:r>
          </a:p>
          <a:p>
            <a:pPr marL="342900" lvl="0" indent="-342900">
              <a:spcBef>
                <a:spcPts val="6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Science and technology-oriented with student-centered research</a:t>
            </a:r>
          </a:p>
          <a:p>
            <a:pPr marL="342900" lvl="0" indent="-342900">
              <a:spcBef>
                <a:spcPts val="6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About 20,000 undergraduate students and over 5,000 graduate students </a:t>
            </a:r>
          </a:p>
          <a:p>
            <a:pPr marL="342900" lvl="0" indent="-342900">
              <a:spcBef>
                <a:spcPts val="600"/>
              </a:spcBef>
              <a:buClr>
                <a:srgbClr val="FF6600"/>
              </a:buClr>
              <a:buFont typeface="Arial" panose="020B0604020202020204" pitchFamily="34" charset="0"/>
              <a:buChar char="•"/>
            </a:pPr>
            <a:r>
              <a:rPr lang="en-US" sz="2200" dirty="0">
                <a:solidFill>
                  <a:schemeClr val="bg1"/>
                </a:solidFill>
                <a:latin typeface="Calibri" panose="020F0502020204030204" pitchFamily="34" charset="0"/>
              </a:rPr>
              <a:t>Campus sets midway between Atlanta, Georgia and Charlotte, North Carolina on 1,400 acres in the foothills of the Blue Ridge Mountains, along the shores of Lake Hartwell</a:t>
            </a:r>
          </a:p>
        </p:txBody>
      </p:sp>
      <p:sp>
        <p:nvSpPr>
          <p:cNvPr id="8" name="Rectangle 2">
            <a:extLst>
              <a:ext uri="{FF2B5EF4-FFF2-40B4-BE49-F238E27FC236}">
                <a16:creationId xmlns:a16="http://schemas.microsoft.com/office/drawing/2014/main" id="{9A20AC16-6D12-A74C-884A-3245C768925A}"/>
              </a:ext>
            </a:extLst>
          </p:cNvPr>
          <p:cNvSpPr txBox="1">
            <a:spLocks noChangeArrowheads="1"/>
          </p:cNvSpPr>
          <p:nvPr/>
        </p:nvSpPr>
        <p:spPr>
          <a:xfrm>
            <a:off x="203200" y="1790699"/>
            <a:ext cx="11664949" cy="821083"/>
          </a:xfrm>
          <a:prstGeom prst="rect">
            <a:avLst/>
          </a:prstGeom>
        </p:spPr>
        <p:txBody>
          <a:bodyPr/>
          <a:lstStyle/>
          <a:p>
            <a:pPr lvl="0" algn="ctr">
              <a:defRPr/>
            </a:pPr>
            <a:r>
              <a:rPr lang="en-US" sz="3600" b="1" dirty="0">
                <a:solidFill>
                  <a:srgbClr val="FF6600"/>
                </a:solidFill>
              </a:rPr>
              <a:t>What Should I Know About Clemson?</a:t>
            </a:r>
            <a:endParaRPr kumimoji="0" lang="en-US" sz="36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descr="Macintosh HD:Users:ppidgeo:Desktop:Philip Documents:ASRI Logo &amp; Marketing:wordmark-academic.png">
            <a:extLst>
              <a:ext uri="{FF2B5EF4-FFF2-40B4-BE49-F238E27FC236}">
                <a16:creationId xmlns:a16="http://schemas.microsoft.com/office/drawing/2014/main" id="{487ACFBE-3479-0B42-B159-85C7EC0D0E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0948" y="315319"/>
            <a:ext cx="4376906" cy="1151952"/>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11" name="Picture 10">
            <a:extLst>
              <a:ext uri="{FF2B5EF4-FFF2-40B4-BE49-F238E27FC236}">
                <a16:creationId xmlns:a16="http://schemas.microsoft.com/office/drawing/2014/main" id="{1DB3E616-645E-F541-9B3F-6F8ECB9841C4}"/>
              </a:ext>
            </a:extLst>
          </p:cNvPr>
          <p:cNvPicPr>
            <a:picLocks noChangeAspect="1"/>
          </p:cNvPicPr>
          <p:nvPr/>
        </p:nvPicPr>
        <p:blipFill rotWithShape="1">
          <a:blip r:embed="rId5">
            <a:extLst>
              <a:ext uri="{28A0092B-C50C-407E-A947-70E740481C1C}">
                <a14:useLocalDpi xmlns:a14="http://schemas.microsoft.com/office/drawing/2010/main" val="0"/>
              </a:ext>
            </a:extLst>
          </a:blip>
          <a:srcRect l="13846" t="18310" r="16101" b="14531"/>
          <a:stretch/>
        </p:blipFill>
        <p:spPr>
          <a:xfrm>
            <a:off x="8894864" y="2840381"/>
            <a:ext cx="2947885" cy="2950820"/>
          </a:xfrm>
          <a:prstGeom prst="rect">
            <a:avLst/>
          </a:prstGeom>
          <a:ln>
            <a:solidFill>
              <a:srgbClr val="FF8600"/>
            </a:solidFill>
          </a:ln>
        </p:spPr>
      </p:pic>
    </p:spTree>
    <p:extLst>
      <p:ext uri="{BB962C8B-B14F-4D97-AF65-F5344CB8AC3E}">
        <p14:creationId xmlns:p14="http://schemas.microsoft.com/office/powerpoint/2010/main" val="133240971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B38129-024B-C945-915E-8F46519A96AF}"/>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490619" y="2526029"/>
            <a:ext cx="11437855" cy="3966162"/>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indent="-342900">
              <a:spcBef>
                <a:spcPts val="600"/>
              </a:spcBef>
              <a:spcAft>
                <a:spcPts val="600"/>
              </a:spcAft>
              <a:buClr>
                <a:srgbClr val="FF6600"/>
              </a:buClr>
              <a:buFont typeface="Arial" panose="020B0604020202020204" pitchFamily="34" charset="0"/>
              <a:buChar char="•"/>
            </a:pPr>
            <a:r>
              <a:rPr lang="en-US" sz="2200" dirty="0">
                <a:solidFill>
                  <a:schemeClr val="bg1"/>
                </a:solidFill>
              </a:rPr>
              <a:t>An R1 ranked public research university; the Palmetto Cluster ranks 8</a:t>
            </a:r>
            <a:r>
              <a:rPr lang="en-US" sz="2200" baseline="30000" dirty="0">
                <a:solidFill>
                  <a:schemeClr val="bg1"/>
                </a:solidFill>
              </a:rPr>
              <a:t>th</a:t>
            </a:r>
            <a:r>
              <a:rPr lang="en-US" sz="2200" dirty="0">
                <a:solidFill>
                  <a:schemeClr val="bg1"/>
                </a:solidFill>
              </a:rPr>
              <a:t> on the list of University-owned supercomputers in the United States </a:t>
            </a:r>
          </a:p>
          <a:p>
            <a:pPr marL="342900" lvl="0" indent="-342900">
              <a:spcBef>
                <a:spcPts val="600"/>
              </a:spcBef>
              <a:spcAft>
                <a:spcPts val="600"/>
              </a:spcAft>
              <a:buClr>
                <a:srgbClr val="FF6600"/>
              </a:buClr>
              <a:buFont typeface="Arial" panose="020B0604020202020204" pitchFamily="34" charset="0"/>
              <a:buChar char="•"/>
            </a:pPr>
            <a:r>
              <a:rPr lang="en-US" sz="2200" dirty="0">
                <a:solidFill>
                  <a:schemeClr val="bg1"/>
                </a:solidFill>
              </a:rPr>
              <a:t>University offers a 17-to-1 faculty/student ratio; nearly half of Clemson’s classes have fewer than 20 students</a:t>
            </a:r>
          </a:p>
          <a:p>
            <a:pPr marL="342900" lvl="0" indent="-342900">
              <a:spcBef>
                <a:spcPts val="600"/>
              </a:spcBef>
              <a:spcAft>
                <a:spcPts val="600"/>
              </a:spcAft>
              <a:buClr>
                <a:srgbClr val="FF6600"/>
              </a:buClr>
              <a:buFont typeface="Arial" panose="020B0604020202020204" pitchFamily="34" charset="0"/>
              <a:buChar char="•"/>
            </a:pPr>
            <a:r>
              <a:rPr lang="en-US" sz="2200" dirty="0">
                <a:solidFill>
                  <a:schemeClr val="bg1"/>
                </a:solidFill>
              </a:rPr>
              <a:t>Clemson is both competitive and inclusive – a place where big ideas can and do thrive</a:t>
            </a:r>
          </a:p>
          <a:p>
            <a:pPr marL="342900" lvl="0" indent="-342900">
              <a:spcBef>
                <a:spcPts val="600"/>
              </a:spcBef>
              <a:spcAft>
                <a:spcPts val="600"/>
              </a:spcAft>
              <a:buClr>
                <a:srgbClr val="FF6600"/>
              </a:buClr>
              <a:buFont typeface="Arial" panose="020B0604020202020204" pitchFamily="34" charset="0"/>
              <a:buChar char="•"/>
            </a:pPr>
            <a:r>
              <a:rPr lang="en-US" sz="2200" dirty="0">
                <a:solidFill>
                  <a:schemeClr val="bg1"/>
                </a:solidFill>
              </a:rPr>
              <a:t>Rated #1 as having the happiest students of any college or university in the US</a:t>
            </a:r>
          </a:p>
          <a:p>
            <a:pPr marL="342900" lvl="0" indent="-342900">
              <a:spcBef>
                <a:spcPts val="600"/>
              </a:spcBef>
              <a:spcAft>
                <a:spcPts val="600"/>
              </a:spcAft>
              <a:buClr>
                <a:srgbClr val="FF6600"/>
              </a:buClr>
              <a:buFont typeface="Arial" panose="020B0604020202020204" pitchFamily="34" charset="0"/>
              <a:buChar char="•"/>
            </a:pPr>
            <a:r>
              <a:rPr lang="en-US" sz="2200" dirty="0">
                <a:solidFill>
                  <a:schemeClr val="bg1"/>
                </a:solidFill>
              </a:rPr>
              <a:t>Home of the 2016 and 2018 National Football Championship Team – the Clemson Tigers!!! </a:t>
            </a:r>
          </a:p>
        </p:txBody>
      </p:sp>
      <p:sp>
        <p:nvSpPr>
          <p:cNvPr id="10" name="Rectangle 2">
            <a:extLst>
              <a:ext uri="{FF2B5EF4-FFF2-40B4-BE49-F238E27FC236}">
                <a16:creationId xmlns:a16="http://schemas.microsoft.com/office/drawing/2014/main" id="{A9D0FBC4-B5FC-8044-8BED-BBBE89792FB1}"/>
              </a:ext>
            </a:extLst>
          </p:cNvPr>
          <p:cNvSpPr txBox="1">
            <a:spLocks noChangeArrowheads="1"/>
          </p:cNvSpPr>
          <p:nvPr/>
        </p:nvSpPr>
        <p:spPr>
          <a:xfrm>
            <a:off x="203200" y="1790699"/>
            <a:ext cx="11664949" cy="821083"/>
          </a:xfrm>
          <a:prstGeom prst="rect">
            <a:avLst/>
          </a:prstGeom>
        </p:spPr>
        <p:txBody>
          <a:bodyPr/>
          <a:lstStyle/>
          <a:p>
            <a:pPr lvl="0" algn="ctr">
              <a:defRPr/>
            </a:pPr>
            <a:r>
              <a:rPr lang="en-US" sz="3600" b="1" dirty="0">
                <a:solidFill>
                  <a:srgbClr val="FF6600"/>
                </a:solidFill>
              </a:rPr>
              <a:t>What Should I Know About Clemson?</a:t>
            </a:r>
            <a:endParaRPr kumimoji="0" lang="en-US" sz="3600" b="1" i="0" u="none" strike="noStrike" kern="0" cap="none" spc="0" normalizeH="0" baseline="0" noProof="0" dirty="0">
              <a:ln>
                <a:noFill/>
              </a:ln>
              <a:solidFill>
                <a:srgbClr val="FF6600"/>
              </a:solidFill>
              <a:effectLst/>
              <a:uLnTx/>
              <a:uFillTx/>
              <a:latin typeface="+mj-lt"/>
              <a:ea typeface="+mj-ea"/>
              <a:cs typeface="+mj-cs"/>
            </a:endParaRPr>
          </a:p>
        </p:txBody>
      </p:sp>
      <p:pic>
        <p:nvPicPr>
          <p:cNvPr id="12" name="Picture 11" descr="Macintosh HD:Users:ppidgeo:Desktop:Philip Documents:ASRI Logo &amp; Marketing:wordmark-academic.png">
            <a:extLst>
              <a:ext uri="{FF2B5EF4-FFF2-40B4-BE49-F238E27FC236}">
                <a16:creationId xmlns:a16="http://schemas.microsoft.com/office/drawing/2014/main" id="{AEA5A4AD-EBC0-6141-A181-DF6F4BC6D3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0948" y="315319"/>
            <a:ext cx="4376906" cy="1151952"/>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399229261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18095-A644-A74C-B050-D3E5C24C9427}"/>
              </a:ext>
            </a:extLst>
          </p:cNvPr>
          <p:cNvSpPr/>
          <p:nvPr/>
        </p:nvSpPr>
        <p:spPr>
          <a:xfrm>
            <a:off x="0" y="16637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465220" y="2514853"/>
            <a:ext cx="11114004" cy="4003404"/>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342900" lvl="0" indent="-342900">
              <a:spcBef>
                <a:spcPts val="600"/>
              </a:spcBef>
              <a:buClr>
                <a:srgbClr val="FF6600"/>
              </a:buClr>
              <a:buFont typeface="Arial" panose="020B0604020202020204" pitchFamily="34" charset="0"/>
              <a:buChar char="•"/>
            </a:pPr>
            <a:r>
              <a:rPr lang="en-US" sz="2200" dirty="0">
                <a:solidFill>
                  <a:schemeClr val="bg1"/>
                </a:solidFill>
              </a:rPr>
              <a:t>The Graduate School at Clemson offers 120 different graduate programs</a:t>
            </a:r>
          </a:p>
          <a:p>
            <a:pPr marL="342900" lvl="0" indent="-342900">
              <a:spcBef>
                <a:spcPts val="600"/>
              </a:spcBef>
              <a:buClr>
                <a:srgbClr val="FF6600"/>
              </a:buClr>
              <a:buFont typeface="Arial" panose="020B0604020202020204" pitchFamily="34" charset="0"/>
              <a:buChar char="•"/>
            </a:pPr>
            <a:r>
              <a:rPr lang="en-US" sz="2200" dirty="0">
                <a:solidFill>
                  <a:schemeClr val="bg1"/>
                </a:solidFill>
              </a:rPr>
              <a:t>One of every five (5) Clemson students is a graduate student</a:t>
            </a:r>
          </a:p>
          <a:p>
            <a:pPr marL="342900" lvl="0" indent="-342900">
              <a:spcBef>
                <a:spcPts val="600"/>
              </a:spcBef>
              <a:buClr>
                <a:srgbClr val="FF6600"/>
              </a:buClr>
              <a:buFont typeface="Arial" panose="020B0604020202020204" pitchFamily="34" charset="0"/>
              <a:buChar char="•"/>
            </a:pPr>
            <a:r>
              <a:rPr lang="en-US" sz="2200" dirty="0">
                <a:solidFill>
                  <a:schemeClr val="bg1"/>
                </a:solidFill>
              </a:rPr>
              <a:t>About 14% of the University’s resident graduate students belong to a racial or ethnic community historically underrepresented in higher education</a:t>
            </a:r>
          </a:p>
          <a:p>
            <a:pPr marL="342900" lvl="0" indent="-342900">
              <a:spcBef>
                <a:spcPts val="600"/>
              </a:spcBef>
              <a:buClr>
                <a:srgbClr val="FF6600"/>
              </a:buClr>
              <a:buFont typeface="Arial" panose="020B0604020202020204" pitchFamily="34" charset="0"/>
              <a:buChar char="•"/>
            </a:pPr>
            <a:r>
              <a:rPr lang="en-US" sz="2200" dirty="0">
                <a:solidFill>
                  <a:schemeClr val="bg1"/>
                </a:solidFill>
              </a:rPr>
              <a:t>Graduate school offers traditional on-campus programs, blended learning, and online programs</a:t>
            </a:r>
          </a:p>
          <a:p>
            <a:pPr marL="342900" lvl="0" indent="-342900">
              <a:spcBef>
                <a:spcPts val="600"/>
              </a:spcBef>
              <a:buClr>
                <a:srgbClr val="FF6600"/>
              </a:buClr>
              <a:buFont typeface="Arial" panose="020B0604020202020204" pitchFamily="34" charset="0"/>
              <a:buChar char="•"/>
            </a:pPr>
            <a:r>
              <a:rPr lang="en-US" sz="2200" dirty="0">
                <a:solidFill>
                  <a:schemeClr val="bg1"/>
                </a:solidFill>
              </a:rPr>
              <a:t>Clemson’s Graduate School focuses on theme of “transformation” for its 5,300 students as they earn master’s and doctoral degrees in the more than 120 credentialed programs </a:t>
            </a:r>
          </a:p>
        </p:txBody>
      </p:sp>
      <p:sp>
        <p:nvSpPr>
          <p:cNvPr id="8" name="Rectangle 2">
            <a:extLst>
              <a:ext uri="{FF2B5EF4-FFF2-40B4-BE49-F238E27FC236}">
                <a16:creationId xmlns:a16="http://schemas.microsoft.com/office/drawing/2014/main" id="{EABCDABD-92D5-184C-B816-9518F27F4215}"/>
              </a:ext>
            </a:extLst>
          </p:cNvPr>
          <p:cNvSpPr txBox="1">
            <a:spLocks noChangeArrowheads="1"/>
          </p:cNvSpPr>
          <p:nvPr/>
        </p:nvSpPr>
        <p:spPr>
          <a:xfrm>
            <a:off x="203200" y="1790699"/>
            <a:ext cx="11664949" cy="821083"/>
          </a:xfrm>
          <a:prstGeom prst="rect">
            <a:avLst/>
          </a:prstGeom>
        </p:spPr>
        <p:txBody>
          <a:bodyPr/>
          <a:lstStyle/>
          <a:p>
            <a:pPr lvl="0" algn="ctr">
              <a:defRPr/>
            </a:pPr>
            <a:r>
              <a:rPr lang="en-US" sz="3600" b="1" dirty="0">
                <a:solidFill>
                  <a:srgbClr val="FF6600"/>
                </a:solidFill>
              </a:rPr>
              <a:t>What Should I Know About Clemson?</a:t>
            </a:r>
            <a:endParaRPr kumimoji="0" lang="en-US" sz="36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descr="Macintosh HD:Users:ppidgeo:Desktop:Philip Documents:ASRI Logo &amp; Marketing:wordmark-academic.png">
            <a:extLst>
              <a:ext uri="{FF2B5EF4-FFF2-40B4-BE49-F238E27FC236}">
                <a16:creationId xmlns:a16="http://schemas.microsoft.com/office/drawing/2014/main" id="{37F4A850-43ED-7A46-8538-07E56A8AE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0948" y="315319"/>
            <a:ext cx="4376906" cy="1151952"/>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197684703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DF19E-A7F4-F448-B60E-688295905969}"/>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33400" y="2740363"/>
            <a:ext cx="10801350" cy="4278094"/>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Build professional capacity </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Create a highly skilled road safety workforce </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Produce competent and capable professionals</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Implement new tools and technologies </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Learn to work in Multidisciplinary teams; break down the silos! </a:t>
            </a:r>
          </a:p>
          <a:p>
            <a:pPr marL="342900" lvl="0" indent="-342900">
              <a:spcBef>
                <a:spcPts val="600"/>
              </a:spcBef>
              <a:buClr>
                <a:srgbClr val="FF6600"/>
              </a:buClr>
              <a:buFont typeface="Arial" pitchFamily="34" charset="0"/>
              <a:buChar char="•"/>
            </a:pPr>
            <a:r>
              <a:rPr lang="en-US" sz="2400" dirty="0">
                <a:solidFill>
                  <a:schemeClr val="bg1"/>
                </a:solidFill>
                <a:latin typeface="Calibri" panose="020F0502020204030204" pitchFamily="34" charset="0"/>
              </a:rPr>
              <a:t>Utilize evidence-based approaches</a:t>
            </a:r>
          </a:p>
          <a:p>
            <a:pPr marL="342900" lvl="0" indent="-342900">
              <a:spcBef>
                <a:spcPts val="600"/>
              </a:spcBef>
              <a:buClr>
                <a:srgbClr val="FF6600"/>
              </a:buClr>
              <a:buFont typeface="Arial" pitchFamily="34" charset="0"/>
              <a:buChar char="•"/>
            </a:pPr>
            <a:endParaRPr lang="en-US" sz="2400" b="1" dirty="0">
              <a:solidFill>
                <a:schemeClr val="bg1"/>
              </a:solidFill>
              <a:latin typeface="Calibri" panose="020F0502020204030204" pitchFamily="34" charset="0"/>
            </a:endParaRPr>
          </a:p>
          <a:p>
            <a:pPr lvl="0" algn="ctr">
              <a:spcBef>
                <a:spcPts val="600"/>
              </a:spcBef>
              <a:buClr>
                <a:srgbClr val="FF6600"/>
              </a:buClr>
            </a:pPr>
            <a:r>
              <a:rPr lang="en-US" sz="2800" b="1" i="1" dirty="0">
                <a:solidFill>
                  <a:srgbClr val="FF6500"/>
                </a:solidFill>
                <a:latin typeface="Calibri" panose="020F0502020204030204" pitchFamily="34" charset="0"/>
              </a:rPr>
              <a:t>Building the Road Safety Workforce in Support of Towards Zero Deaths!</a:t>
            </a:r>
          </a:p>
          <a:p>
            <a:pPr marL="342900" lvl="0" indent="-342900">
              <a:spcBef>
                <a:spcPts val="1200"/>
              </a:spcBef>
              <a:buClr>
                <a:srgbClr val="FF6600"/>
              </a:buClr>
              <a:buFont typeface="Arial" pitchFamily="34" charset="0"/>
              <a:buChar cha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376313"/>
            <a:ext cx="12276305" cy="1689675"/>
          </a:xfrm>
          <a:prstGeom prst="rect">
            <a:avLst/>
          </a:prstGeom>
        </p:spPr>
        <p:txBody>
          <a:bodyPr/>
          <a:lstStyle/>
          <a:p>
            <a:pPr lvl="0" algn="ctr">
              <a:defRPr/>
            </a:pPr>
            <a:endParaRPr lang="en-US" sz="3600" b="1" dirty="0">
              <a:solidFill>
                <a:srgbClr val="FF6600"/>
              </a:solidFill>
            </a:endParaRPr>
          </a:p>
          <a:p>
            <a:pPr lvl="0" algn="ctr">
              <a:defRPr/>
            </a:pPr>
            <a:r>
              <a:rPr lang="en-US" sz="3600" b="1" dirty="0">
                <a:solidFill>
                  <a:srgbClr val="FF6600"/>
                </a:solidFill>
              </a:rPr>
              <a:t>Need for Masters Degree in Road Safety Management</a:t>
            </a:r>
            <a:endParaRPr kumimoji="0" lang="en-US" sz="36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6408AAB2-59FD-3445-92E7-2E16B1E4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212801732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A35CED-16D0-1144-A891-FE25D6271AC2}"/>
              </a:ext>
            </a:extLst>
          </p:cNvPr>
          <p:cNvSpPr/>
          <p:nvPr/>
        </p:nvSpPr>
        <p:spPr>
          <a:xfrm>
            <a:off x="0" y="169135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660400" y="2892763"/>
            <a:ext cx="10801350" cy="4124206"/>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latin typeface="Calibri" panose="020F0502020204030204" pitchFamily="34" charset="0"/>
            </a:endParaRPr>
          </a:p>
          <a:p>
            <a:pPr marL="342900" lvl="0" indent="-342900">
              <a:spcBef>
                <a:spcPts val="600"/>
              </a:spcBef>
              <a:buClr>
                <a:srgbClr val="FF6600"/>
              </a:buClr>
              <a:buFont typeface="Arial" pitchFamily="34" charset="0"/>
              <a:buChar char="•"/>
            </a:pPr>
            <a:r>
              <a:rPr lang="en-US" sz="2800" dirty="0">
                <a:solidFill>
                  <a:schemeClr val="bg1"/>
                </a:solidFill>
                <a:latin typeface="Calibri" panose="020F0502020204030204" pitchFamily="34" charset="0"/>
              </a:rPr>
              <a:t>Apply TODAY at </a:t>
            </a:r>
            <a:r>
              <a:rPr lang="en-US" sz="2800" dirty="0">
                <a:solidFill>
                  <a:schemeClr val="bg1"/>
                </a:solidFill>
                <a:highlight>
                  <a:srgbClr val="E65C00"/>
                </a:highlight>
                <a:latin typeface="Calibri" panose="020F0502020204030204" pitchFamily="34" charset="0"/>
                <a:hlinkClick r:id="rId4">
                  <a:extLst>
                    <a:ext uri="{A12FA001-AC4F-418D-AE19-62706E023703}">
                      <ahyp:hlinkClr xmlns:ahyp="http://schemas.microsoft.com/office/drawing/2018/hyperlinkcolor" val="tx"/>
                    </a:ext>
                  </a:extLst>
                </a:hlinkClick>
              </a:rPr>
              <a:t>https://www.applyweb.com/clemsong/index.ftl </a:t>
            </a:r>
            <a:endParaRPr lang="en-US" sz="2800" i="1" dirty="0">
              <a:solidFill>
                <a:schemeClr val="bg1"/>
              </a:solidFill>
              <a:highlight>
                <a:srgbClr val="E65C00"/>
              </a:highlight>
              <a:latin typeface="Calibri" panose="020F0502020204030204" pitchFamily="34" charset="0"/>
            </a:endParaRPr>
          </a:p>
          <a:p>
            <a:pPr marL="342900" lvl="0" indent="-342900">
              <a:spcBef>
                <a:spcPts val="600"/>
              </a:spcBef>
              <a:buClr>
                <a:srgbClr val="FF6600"/>
              </a:buClr>
              <a:buFont typeface="Arial" pitchFamily="34" charset="0"/>
              <a:buChar char="•"/>
            </a:pPr>
            <a:r>
              <a:rPr lang="en-US" sz="2800" i="1" dirty="0">
                <a:solidFill>
                  <a:schemeClr val="bg1"/>
                </a:solidFill>
                <a:latin typeface="Calibri" panose="020F0502020204030204" pitchFamily="34" charset="0"/>
              </a:rPr>
              <a:t>Visit us at </a:t>
            </a:r>
            <a:r>
              <a:rPr lang="en-US" sz="2800" i="1" dirty="0" err="1">
                <a:solidFill>
                  <a:schemeClr val="bg1"/>
                </a:solidFill>
                <a:latin typeface="Calibri" panose="020F0502020204030204" pitchFamily="34" charset="0"/>
              </a:rPr>
              <a:t>clemson.edu</a:t>
            </a:r>
            <a:r>
              <a:rPr lang="en-US" sz="2800" i="1" dirty="0">
                <a:solidFill>
                  <a:schemeClr val="bg1"/>
                </a:solidFill>
                <a:latin typeface="Calibri" panose="020F0502020204030204" pitchFamily="34" charset="0"/>
              </a:rPr>
              <a:t>/</a:t>
            </a:r>
            <a:r>
              <a:rPr lang="en-US" sz="2800" i="1" dirty="0" err="1">
                <a:solidFill>
                  <a:schemeClr val="bg1"/>
                </a:solidFill>
                <a:latin typeface="Calibri" panose="020F0502020204030204" pitchFamily="34" charset="0"/>
              </a:rPr>
              <a:t>mtsa</a:t>
            </a:r>
            <a:endParaRPr lang="en-US" sz="2800" i="1" dirty="0">
              <a:solidFill>
                <a:schemeClr val="bg1"/>
              </a:solidFill>
              <a:latin typeface="Calibri" panose="020F0502020204030204" pitchFamily="34" charset="0"/>
            </a:endParaRPr>
          </a:p>
          <a:p>
            <a:pPr marL="342900" lvl="0" indent="-342900">
              <a:spcBef>
                <a:spcPts val="600"/>
              </a:spcBef>
              <a:buClr>
                <a:srgbClr val="FF6600"/>
              </a:buClr>
              <a:buFont typeface="Arial" pitchFamily="34" charset="0"/>
              <a:buChar char="•"/>
            </a:pPr>
            <a:r>
              <a:rPr lang="en-US" sz="2800" dirty="0">
                <a:solidFill>
                  <a:schemeClr val="bg1"/>
                </a:solidFill>
                <a:latin typeface="Calibri" panose="020F0502020204030204" pitchFamily="34" charset="0"/>
              </a:rPr>
              <a:t>For additional information, contact:</a:t>
            </a:r>
          </a:p>
          <a:p>
            <a:pPr marL="800100" lvl="1" indent="-342900">
              <a:spcBef>
                <a:spcPts val="600"/>
              </a:spcBef>
              <a:buClr>
                <a:srgbClr val="FF6600"/>
              </a:buClr>
              <a:buFont typeface="Arial" pitchFamily="34" charset="0"/>
              <a:buChar char="•"/>
            </a:pPr>
            <a:r>
              <a:rPr lang="en-US" sz="2800" dirty="0">
                <a:solidFill>
                  <a:schemeClr val="bg1"/>
                </a:solidFill>
                <a:latin typeface="Calibri" panose="020F0502020204030204" pitchFamily="34" charset="0"/>
              </a:rPr>
              <a:t>Dr. Kim Alexander, Executive Director of IGRSS  &amp; Clinical Associate Professor at </a:t>
            </a:r>
            <a:r>
              <a:rPr lang="en-US" sz="2800"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kalxndr@clemson.edu</a:t>
            </a:r>
            <a:endParaRPr lang="en-US" sz="2800" dirty="0">
              <a:solidFill>
                <a:schemeClr val="bg1"/>
              </a:solidFill>
              <a:latin typeface="Calibri" panose="020F0502020204030204" pitchFamily="34" charset="0"/>
            </a:endParaRPr>
          </a:p>
          <a:p>
            <a:pPr marL="800100" lvl="1" indent="-342900">
              <a:spcBef>
                <a:spcPts val="600"/>
              </a:spcBef>
              <a:buClr>
                <a:srgbClr val="FF6600"/>
              </a:buClr>
              <a:buFont typeface="Arial" pitchFamily="34" charset="0"/>
              <a:buChar char="•"/>
            </a:pPr>
            <a:endParaRPr lang="en-US" sz="2800" b="1" dirty="0">
              <a:solidFill>
                <a:schemeClr val="bg1"/>
              </a:solidFill>
              <a:latin typeface="Calibri" panose="020F0502020204030204" pitchFamily="34" charset="0"/>
            </a:endParaRPr>
          </a:p>
          <a:p>
            <a:pPr lvl="0" algn="ctr">
              <a:spcBef>
                <a:spcPts val="600"/>
              </a:spcBef>
              <a:buClr>
                <a:srgbClr val="FF6600"/>
              </a:buClr>
            </a:pPr>
            <a:r>
              <a:rPr lang="en-US" sz="2800" b="1" i="1" dirty="0">
                <a:solidFill>
                  <a:srgbClr val="FF6500"/>
                </a:solidFill>
                <a:latin typeface="Calibri" panose="020F0502020204030204" pitchFamily="34" charset="0"/>
              </a:rPr>
              <a:t>Building the Road Safety Workforce in Support of Towards Zero Deaths!</a:t>
            </a:r>
          </a:p>
          <a:p>
            <a:pPr marL="342900" lvl="0" indent="-342900">
              <a:spcBef>
                <a:spcPts val="1200"/>
              </a:spcBef>
              <a:buClr>
                <a:srgbClr val="FF6600"/>
              </a:buClr>
              <a:buFont typeface="Arial" pitchFamily="34" charset="0"/>
              <a:buChar char="•"/>
            </a:pP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376313"/>
            <a:ext cx="12276305" cy="1689675"/>
          </a:xfrm>
          <a:prstGeom prst="rect">
            <a:avLst/>
          </a:prstGeom>
        </p:spPr>
        <p:txBody>
          <a:bodyPr/>
          <a:lstStyle/>
          <a:p>
            <a:pPr lvl="0" algn="ctr">
              <a:defRPr/>
            </a:pPr>
            <a:endParaRPr lang="en-US" sz="3600" b="1" dirty="0">
              <a:solidFill>
                <a:srgbClr val="FF6600"/>
              </a:solidFill>
            </a:endParaRPr>
          </a:p>
          <a:p>
            <a:pPr lvl="0" algn="ctr">
              <a:defRPr/>
            </a:pPr>
            <a:r>
              <a:rPr lang="en-US" sz="4000" b="1" dirty="0">
                <a:solidFill>
                  <a:srgbClr val="FF6600"/>
                </a:solidFill>
              </a:rPr>
              <a:t>For Additional Information About MTSA:</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pic>
        <p:nvPicPr>
          <p:cNvPr id="10" name="Picture 9">
            <a:extLst>
              <a:ext uri="{FF2B5EF4-FFF2-40B4-BE49-F238E27FC236}">
                <a16:creationId xmlns:a16="http://schemas.microsoft.com/office/drawing/2014/main" id="{F7953F24-5078-9247-B0D5-B8D738216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83215145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F4DFA2-A5E2-1E4A-9A99-825E6C9397D1}"/>
              </a:ext>
            </a:extLst>
          </p:cNvPr>
          <p:cNvSpPr/>
          <p:nvPr/>
        </p:nvSpPr>
        <p:spPr>
          <a:xfrm>
            <a:off x="0" y="-1"/>
            <a:ext cx="12192000" cy="6858000"/>
          </a:xfrm>
          <a:prstGeom prst="rect">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65C00"/>
              </a:solidFill>
              <a:highlight>
                <a:srgbClr val="E65C00"/>
              </a:highlight>
            </a:endParaRPr>
          </a:p>
        </p:txBody>
      </p:sp>
      <p:sp>
        <p:nvSpPr>
          <p:cNvPr id="2" name="Title 1">
            <a:extLst>
              <a:ext uri="{FF2B5EF4-FFF2-40B4-BE49-F238E27FC236}">
                <a16:creationId xmlns:a16="http://schemas.microsoft.com/office/drawing/2014/main" id="{CD6F00DB-80AE-2042-B3F3-70DBFB14F06E}"/>
              </a:ext>
            </a:extLst>
          </p:cNvPr>
          <p:cNvSpPr>
            <a:spLocks noGrp="1"/>
          </p:cNvSpPr>
          <p:nvPr>
            <p:ph type="title"/>
          </p:nvPr>
        </p:nvSpPr>
        <p:spPr>
          <a:xfrm>
            <a:off x="1431670" y="365125"/>
            <a:ext cx="9328660" cy="1325563"/>
          </a:xfrm>
        </p:spPr>
        <p:txBody>
          <a:bodyPr/>
          <a:lstStyle/>
          <a:p>
            <a:endParaRPr lang="en-US" dirty="0"/>
          </a:p>
        </p:txBody>
      </p:sp>
      <p:pic>
        <p:nvPicPr>
          <p:cNvPr id="8" name="Content Placeholder 7">
            <a:extLst>
              <a:ext uri="{FF2B5EF4-FFF2-40B4-BE49-F238E27FC236}">
                <a16:creationId xmlns:a16="http://schemas.microsoft.com/office/drawing/2014/main" id="{E6BA9748-7AB3-174F-9C2D-E96F85C080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7547" y="-1"/>
            <a:ext cx="9342783" cy="6858001"/>
          </a:xfrm>
          <a:ln w="76200">
            <a:solidFill>
              <a:schemeClr val="bg1"/>
            </a:solidFill>
          </a:ln>
        </p:spPr>
      </p:pic>
    </p:spTree>
    <p:extLst>
      <p:ext uri="{BB962C8B-B14F-4D97-AF65-F5344CB8AC3E}">
        <p14:creationId xmlns:p14="http://schemas.microsoft.com/office/powerpoint/2010/main" val="17674051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170099"/>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lvl="0" algn="ctr">
              <a:spcBef>
                <a:spcPts val="600"/>
              </a:spcBef>
              <a:buClr>
                <a:srgbClr val="FF6600"/>
              </a:buClr>
            </a:pPr>
            <a:r>
              <a:rPr lang="en-US" sz="2400" b="1" dirty="0">
                <a:solidFill>
                  <a:schemeClr val="bg1"/>
                </a:solidFill>
              </a:rPr>
              <a:t>“In the past, most decisions were based on intuition and judgment. . . A broad class of professionals, those who influence the future of road safety, needs to be trained in fact-based road safety knowledge. . . “</a:t>
            </a:r>
          </a:p>
          <a:p>
            <a:pPr lvl="0" algn="ctr">
              <a:spcBef>
                <a:spcPts val="600"/>
              </a:spcBef>
              <a:buClr>
                <a:srgbClr val="FF6600"/>
              </a:buClr>
            </a:pPr>
            <a:r>
              <a:rPr lang="en-US" sz="2400" b="1" dirty="0">
                <a:solidFill>
                  <a:schemeClr val="bg1"/>
                </a:solidFill>
              </a:rPr>
              <a:t>“In addition, a vibrant, competent community of road safety researchers has to be created.  They need to be trained in the same road safety knowledge as well as in research methods.” </a:t>
            </a:r>
          </a:p>
          <a:p>
            <a:pPr lvl="0" algn="ctr">
              <a:spcBef>
                <a:spcPts val="1200"/>
              </a:spcBef>
              <a:buClr>
                <a:srgbClr val="FF6600"/>
              </a:buClr>
            </a:pPr>
            <a:r>
              <a:rPr lang="en-US" sz="2800" b="1" i="1" dirty="0">
                <a:solidFill>
                  <a:srgbClr val="FF6500"/>
                </a:solidFill>
              </a:rPr>
              <a:t>- Ezra Hauer, Professor Emeritus, University of Toronto, Canada</a:t>
            </a:r>
            <a:endParaRPr lang="en-US" dirty="0">
              <a:solidFill>
                <a:schemeClr val="bg1"/>
              </a:solidFill>
            </a:endParaRP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11674222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185487"/>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285750" lvl="0" indent="-285750">
              <a:spcBef>
                <a:spcPts val="600"/>
              </a:spcBef>
              <a:buClr>
                <a:srgbClr val="FF6600"/>
              </a:buClr>
              <a:buFont typeface="Arial" panose="020B0604020202020204" pitchFamily="34" charset="0"/>
              <a:buChar char="•"/>
            </a:pPr>
            <a:r>
              <a:rPr lang="en-US" sz="2400" dirty="0">
                <a:solidFill>
                  <a:schemeClr val="bg1"/>
                </a:solidFill>
              </a:rPr>
              <a:t>Transportation Research Board (TRB) of the National Academies of Science established a Task Force on Highway Safety Workforce Development</a:t>
            </a:r>
          </a:p>
          <a:p>
            <a:pPr marL="285750" lvl="0" indent="-285750">
              <a:spcBef>
                <a:spcPts val="600"/>
              </a:spcBef>
              <a:buClr>
                <a:srgbClr val="FF6600"/>
              </a:buClr>
              <a:buFont typeface="Arial" panose="020B0604020202020204" pitchFamily="34" charset="0"/>
              <a:buChar char="•"/>
            </a:pPr>
            <a:r>
              <a:rPr lang="en-US" sz="2400" dirty="0">
                <a:solidFill>
                  <a:schemeClr val="bg1"/>
                </a:solidFill>
              </a:rPr>
              <a:t>TRB later established ANB23 Standing Committee on Highway Safety Workforce Development.  Goals of the Committee:</a:t>
            </a:r>
          </a:p>
          <a:p>
            <a:pPr marL="742950" lvl="1" indent="-285750">
              <a:spcBef>
                <a:spcPts val="600"/>
              </a:spcBef>
              <a:buClr>
                <a:srgbClr val="FF6600"/>
              </a:buClr>
              <a:buFont typeface="Arial" panose="020B0604020202020204" pitchFamily="34" charset="0"/>
              <a:buChar char="•"/>
            </a:pPr>
            <a:r>
              <a:rPr lang="en-US" sz="2400" dirty="0">
                <a:solidFill>
                  <a:schemeClr val="bg1"/>
                </a:solidFill>
              </a:rPr>
              <a:t>Encourage colleges/universities to establish degree program in road safety</a:t>
            </a:r>
          </a:p>
          <a:p>
            <a:pPr marL="742950" lvl="1" indent="-285750">
              <a:spcBef>
                <a:spcPts val="600"/>
              </a:spcBef>
              <a:buClr>
                <a:srgbClr val="FF6600"/>
              </a:buClr>
              <a:buFont typeface="Arial" panose="020B0604020202020204" pitchFamily="34" charset="0"/>
              <a:buChar char="•"/>
            </a:pPr>
            <a:r>
              <a:rPr lang="en-US" sz="2400" dirty="0">
                <a:solidFill>
                  <a:schemeClr val="bg1"/>
                </a:solidFill>
              </a:rPr>
              <a:t>Develop a textbook that could be used by colleges/universities</a:t>
            </a:r>
          </a:p>
          <a:p>
            <a:pPr marL="742950" lvl="1" indent="-285750">
              <a:spcBef>
                <a:spcPts val="600"/>
              </a:spcBef>
              <a:buClr>
                <a:srgbClr val="FF6600"/>
              </a:buClr>
              <a:buFont typeface="Arial" panose="020B0604020202020204" pitchFamily="34" charset="0"/>
              <a:buChar char="•"/>
            </a:pPr>
            <a:r>
              <a:rPr lang="en-US" sz="2400" dirty="0">
                <a:solidFill>
                  <a:schemeClr val="bg1"/>
                </a:solidFill>
              </a:rPr>
              <a:t>Develop a professional certification program for road safety professionals </a:t>
            </a: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3608946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44645"/>
            <a:ext cx="12276306" cy="5259055"/>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108543"/>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285750" lvl="0" indent="-285750">
              <a:spcBef>
                <a:spcPts val="600"/>
              </a:spcBef>
              <a:buClr>
                <a:srgbClr val="FF6600"/>
              </a:buClr>
              <a:buFont typeface="Arial" panose="020B0604020202020204" pitchFamily="34" charset="0"/>
              <a:buChar char="•"/>
            </a:pPr>
            <a:r>
              <a:rPr lang="en-US" sz="2400" b="1" dirty="0">
                <a:solidFill>
                  <a:schemeClr val="bg1"/>
                </a:solidFill>
              </a:rPr>
              <a:t>Survey by Frank Gross and Paul </a:t>
            </a:r>
            <a:r>
              <a:rPr lang="en-US" sz="2400" b="1" dirty="0" err="1">
                <a:solidFill>
                  <a:schemeClr val="bg1"/>
                </a:solidFill>
              </a:rPr>
              <a:t>Jovanis</a:t>
            </a:r>
            <a:r>
              <a:rPr lang="en-US" sz="2400" b="1" dirty="0">
                <a:solidFill>
                  <a:schemeClr val="bg1"/>
                </a:solidFill>
              </a:rPr>
              <a:t> of US universities and assessment of existing college level courses concluded:</a:t>
            </a:r>
          </a:p>
          <a:p>
            <a:pPr marL="742950" lvl="1" indent="-285750">
              <a:spcBef>
                <a:spcPts val="600"/>
              </a:spcBef>
              <a:buClr>
                <a:srgbClr val="FF6600"/>
              </a:buClr>
              <a:buFont typeface="Arial" panose="020B0604020202020204" pitchFamily="34" charset="0"/>
              <a:buChar char="•"/>
            </a:pPr>
            <a:r>
              <a:rPr lang="en-US" sz="2400" b="1" dirty="0">
                <a:solidFill>
                  <a:schemeClr val="bg1"/>
                </a:solidFill>
              </a:rPr>
              <a:t>No current programs available that cover highway safety core competency materials (TRB Research Results Digest 302)</a:t>
            </a:r>
          </a:p>
          <a:p>
            <a:pPr marL="742950" lvl="1" indent="-285750">
              <a:spcBef>
                <a:spcPts val="600"/>
              </a:spcBef>
              <a:buClr>
                <a:srgbClr val="FF6600"/>
              </a:buClr>
              <a:buFont typeface="Arial" panose="020B0604020202020204" pitchFamily="34" charset="0"/>
              <a:buChar char="•"/>
            </a:pPr>
            <a:r>
              <a:rPr lang="en-US" sz="2400" b="1" dirty="0">
                <a:solidFill>
                  <a:schemeClr val="bg1"/>
                </a:solidFill>
              </a:rPr>
              <a:t>No degree-granting programs in the US in road safety management</a:t>
            </a:r>
          </a:p>
          <a:p>
            <a:pPr marL="742950" lvl="1" indent="-285750">
              <a:spcBef>
                <a:spcPts val="600"/>
              </a:spcBef>
              <a:buClr>
                <a:srgbClr val="FF6600"/>
              </a:buClr>
              <a:buFont typeface="Arial" panose="020B0604020202020204" pitchFamily="34" charset="0"/>
              <a:buChar char="•"/>
            </a:pPr>
            <a:r>
              <a:rPr lang="en-US" sz="2400" b="1" dirty="0">
                <a:solidFill>
                  <a:schemeClr val="bg1"/>
                </a:solidFill>
              </a:rPr>
              <a:t>Limited highway safety course offerings in engineering and public health university programs within the United States</a:t>
            </a: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59550134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44645"/>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847207"/>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285750" lvl="0" indent="-285750">
              <a:spcBef>
                <a:spcPts val="600"/>
              </a:spcBef>
              <a:buClr>
                <a:srgbClr val="FF6600"/>
              </a:buClr>
              <a:buFont typeface="Arial" panose="020B0604020202020204" pitchFamily="34" charset="0"/>
              <a:buChar char="•"/>
            </a:pPr>
            <a:r>
              <a:rPr lang="en-US" sz="2400" b="1" dirty="0">
                <a:solidFill>
                  <a:schemeClr val="bg1"/>
                </a:solidFill>
              </a:rPr>
              <a:t>National Strategy on Highway Safety developed by American Association of State Highway &amp; Transportation Officials (AASHTO) and other stakeholders adopted nationally and now being implemented</a:t>
            </a:r>
          </a:p>
          <a:p>
            <a:pPr marL="285750" lvl="0" indent="-285750">
              <a:spcBef>
                <a:spcPts val="600"/>
              </a:spcBef>
              <a:buClr>
                <a:srgbClr val="FF6600"/>
              </a:buClr>
              <a:buFont typeface="Arial" panose="020B0604020202020204" pitchFamily="34" charset="0"/>
              <a:buChar char="•"/>
            </a:pPr>
            <a:r>
              <a:rPr lang="en-US" sz="2400" b="1" dirty="0">
                <a:solidFill>
                  <a:schemeClr val="bg1"/>
                </a:solidFill>
              </a:rPr>
              <a:t>Strategy is part of the “Towards Zero Deaths” (TZD) movement</a:t>
            </a:r>
          </a:p>
          <a:p>
            <a:pPr marL="285750" lvl="0" indent="-285750">
              <a:spcBef>
                <a:spcPts val="600"/>
              </a:spcBef>
              <a:buClr>
                <a:srgbClr val="FF6600"/>
              </a:buClr>
              <a:buFont typeface="Arial" panose="020B0604020202020204" pitchFamily="34" charset="0"/>
              <a:buChar char="•"/>
            </a:pPr>
            <a:r>
              <a:rPr lang="en-US" sz="2400" b="1" dirty="0">
                <a:solidFill>
                  <a:schemeClr val="bg1"/>
                </a:solidFill>
              </a:rPr>
              <a:t>Data-driven effort, focuses on developing strong champions and leaders who can directly impact highway safety through multi-disciplinary approaches</a:t>
            </a:r>
          </a:p>
          <a:p>
            <a:pPr lvl="0" algn="ctr">
              <a:spcBef>
                <a:spcPts val="600"/>
              </a:spcBef>
              <a:buClr>
                <a:srgbClr val="FF6600"/>
              </a:buClr>
            </a:pPr>
            <a:r>
              <a:rPr lang="en-US" sz="2400" b="1" i="1" dirty="0">
                <a:solidFill>
                  <a:srgbClr val="FF6500"/>
                </a:solidFill>
              </a:rPr>
              <a:t>The accomplishment of TZD is predicated on and cannot be effectively achieved without a well-educated road safety workforce capable of deploying multi-disciplinary, science- based strategies supported by on-going research. </a:t>
            </a: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419169769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44645"/>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3477875"/>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342900" lvl="0" indent="-342900">
              <a:spcBef>
                <a:spcPts val="600"/>
              </a:spcBef>
              <a:buClr>
                <a:srgbClr val="FF6600"/>
              </a:buClr>
              <a:buFont typeface="Arial" panose="020B0604020202020204" pitchFamily="34" charset="0"/>
              <a:buChar char="•"/>
            </a:pPr>
            <a:r>
              <a:rPr lang="en-US" sz="2400" b="1" dirty="0">
                <a:solidFill>
                  <a:schemeClr val="bg1"/>
                </a:solidFill>
              </a:rPr>
              <a:t>The road safety workforce in public sector is dispersed among thousands of federal, state and local agencies</a:t>
            </a:r>
          </a:p>
          <a:p>
            <a:pPr marL="342900" lvl="0" indent="-342900">
              <a:spcBef>
                <a:spcPts val="600"/>
              </a:spcBef>
              <a:buClr>
                <a:srgbClr val="FF6600"/>
              </a:buClr>
              <a:buFont typeface="Arial" panose="020B0604020202020204" pitchFamily="34" charset="0"/>
              <a:buChar char="•"/>
            </a:pPr>
            <a:r>
              <a:rPr lang="en-US" sz="2400" b="1" dirty="0">
                <a:solidFill>
                  <a:schemeClr val="bg1"/>
                </a:solidFill>
              </a:rPr>
              <a:t>Encompasses a diversity of expertise in fields such as education, enforcement, emergency response, engineering, public health, public policy, </a:t>
            </a:r>
            <a:r>
              <a:rPr lang="en-US" sz="2400" b="1" dirty="0">
                <a:solidFill>
                  <a:srgbClr val="E65C00"/>
                </a:solidFill>
              </a:rPr>
              <a:t>alcohol and drug abuse prevention</a:t>
            </a:r>
            <a:r>
              <a:rPr lang="en-US" sz="2400" b="1" dirty="0">
                <a:solidFill>
                  <a:schemeClr val="bg1"/>
                </a:solidFill>
              </a:rPr>
              <a:t>, psychology, research, etc.  </a:t>
            </a:r>
          </a:p>
          <a:p>
            <a:pPr marL="342900" lvl="0" indent="-342900">
              <a:spcBef>
                <a:spcPts val="600"/>
              </a:spcBef>
              <a:buClr>
                <a:srgbClr val="FF6600"/>
              </a:buClr>
              <a:buFont typeface="Arial" panose="020B0604020202020204" pitchFamily="34" charset="0"/>
              <a:buChar char="•"/>
            </a:pPr>
            <a:r>
              <a:rPr lang="en-US" sz="2400" b="1" dirty="0">
                <a:solidFill>
                  <a:schemeClr val="bg1"/>
                </a:solidFill>
              </a:rPr>
              <a:t>Progress in road safety requires a vigorous application of scientific and systems-level approaches to safety management by well-educated and well-trained safety experts</a:t>
            </a:r>
          </a:p>
          <a:p>
            <a:pPr marL="342900" lvl="0" indent="-342900">
              <a:spcBef>
                <a:spcPts val="600"/>
              </a:spcBef>
              <a:buClr>
                <a:srgbClr val="FF6600"/>
              </a:buClr>
              <a:buFont typeface="Arial" panose="020B0604020202020204" pitchFamily="34" charset="0"/>
              <a:buChar char="•"/>
            </a:pPr>
            <a:r>
              <a:rPr lang="en-US" sz="2400" b="1" dirty="0">
                <a:solidFill>
                  <a:schemeClr val="bg1"/>
                </a:solidFill>
              </a:rPr>
              <a:t>Experts must have wide range of knowledge and skills from many disciplines </a:t>
            </a: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Need for a Degree-Granting Program</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40935546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90028D-81EF-4648-950D-E1B738498112}"/>
              </a:ext>
            </a:extLst>
          </p:cNvPr>
          <p:cNvSpPr/>
          <p:nvPr/>
        </p:nvSpPr>
        <p:spPr>
          <a:xfrm>
            <a:off x="0" y="1744645"/>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6" name="TextBox 5">
            <a:extLst>
              <a:ext uri="{FF2B5EF4-FFF2-40B4-BE49-F238E27FC236}">
                <a16:creationId xmlns:a16="http://schemas.microsoft.com/office/drawing/2014/main" id="{B061C6C6-0855-4F4C-8DC2-61270A117C1F}"/>
              </a:ext>
            </a:extLst>
          </p:cNvPr>
          <p:cNvSpPr txBox="1"/>
          <p:nvPr/>
        </p:nvSpPr>
        <p:spPr>
          <a:xfrm>
            <a:off x="507999" y="2791163"/>
            <a:ext cx="11227965" cy="4001095"/>
          </a:xfrm>
          <a:prstGeom prst="rect">
            <a:avLst/>
          </a:prstGeom>
          <a:noFill/>
        </p:spPr>
        <p:txBody>
          <a:bodyPr wrap="square" rtlCol="0">
            <a:spAutoFit/>
          </a:bodyPr>
          <a:lstStyle/>
          <a:p>
            <a:pPr marL="342900" lvl="0" indent="-342900">
              <a:spcBef>
                <a:spcPts val="600"/>
              </a:spcBef>
              <a:buClr>
                <a:srgbClr val="FF6600"/>
              </a:buClr>
            </a:pPr>
            <a:endParaRPr lang="en-US" sz="800" dirty="0">
              <a:solidFill>
                <a:schemeClr val="bg1"/>
              </a:solidFill>
            </a:endParaRPr>
          </a:p>
          <a:p>
            <a:pPr marL="342900" lvl="0" indent="-342900">
              <a:spcBef>
                <a:spcPts val="600"/>
              </a:spcBef>
              <a:buClr>
                <a:srgbClr val="FF6600"/>
              </a:buClr>
              <a:buFont typeface="Arial" panose="020B0604020202020204" pitchFamily="34" charset="0"/>
              <a:buChar char="•"/>
            </a:pPr>
            <a:r>
              <a:rPr lang="en-US" sz="2400" b="1" dirty="0">
                <a:solidFill>
                  <a:schemeClr val="bg1"/>
                </a:solidFill>
              </a:rPr>
              <a:t>Workers who spend all or most of their workday on matters pertaining directly to road safety, such as planning, developing and implementing safety initiatives, and taking specific actions related to safety</a:t>
            </a:r>
          </a:p>
          <a:p>
            <a:pPr marL="342900" lvl="0" indent="-342900">
              <a:spcBef>
                <a:spcPts val="600"/>
              </a:spcBef>
              <a:buClr>
                <a:srgbClr val="FF6600"/>
              </a:buClr>
              <a:buFont typeface="Arial" panose="020B0604020202020204" pitchFamily="34" charset="0"/>
              <a:buChar char="•"/>
            </a:pPr>
            <a:r>
              <a:rPr lang="en-US" sz="2400" b="1" dirty="0">
                <a:solidFill>
                  <a:schemeClr val="bg1"/>
                </a:solidFill>
              </a:rPr>
              <a:t>Examples:</a:t>
            </a:r>
          </a:p>
          <a:p>
            <a:pPr marL="800100" lvl="1" indent="-342900">
              <a:spcBef>
                <a:spcPts val="600"/>
              </a:spcBef>
              <a:buClr>
                <a:srgbClr val="FF6600"/>
              </a:buClr>
              <a:buFont typeface="Arial" panose="020B0604020202020204" pitchFamily="34" charset="0"/>
              <a:buChar char="•"/>
            </a:pPr>
            <a:r>
              <a:rPr lang="en-US" sz="2400" b="1" dirty="0">
                <a:solidFill>
                  <a:schemeClr val="bg1"/>
                </a:solidFill>
              </a:rPr>
              <a:t>Directors and staff of Governor’s Highway Safety Offices</a:t>
            </a:r>
          </a:p>
          <a:p>
            <a:pPr marL="800100" lvl="1" indent="-342900">
              <a:spcBef>
                <a:spcPts val="600"/>
              </a:spcBef>
              <a:buClr>
                <a:srgbClr val="FF6600"/>
              </a:buClr>
              <a:buFont typeface="Arial" panose="020B0604020202020204" pitchFamily="34" charset="0"/>
              <a:buChar char="•"/>
            </a:pPr>
            <a:r>
              <a:rPr lang="en-US" sz="2400" b="1" dirty="0">
                <a:solidFill>
                  <a:schemeClr val="bg1"/>
                </a:solidFill>
              </a:rPr>
              <a:t>Safety program developers and evaluators</a:t>
            </a:r>
          </a:p>
          <a:p>
            <a:pPr marL="800100" lvl="1" indent="-342900">
              <a:spcBef>
                <a:spcPts val="600"/>
              </a:spcBef>
              <a:buClr>
                <a:srgbClr val="FF6600"/>
              </a:buClr>
              <a:buFont typeface="Arial" panose="020B0604020202020204" pitchFamily="34" charset="0"/>
              <a:buChar char="•"/>
            </a:pPr>
            <a:r>
              <a:rPr lang="en-US" sz="2400" b="1" dirty="0">
                <a:solidFill>
                  <a:schemeClr val="bg1"/>
                </a:solidFill>
              </a:rPr>
              <a:t>Road safety engineers</a:t>
            </a:r>
          </a:p>
          <a:p>
            <a:pPr marL="800100" lvl="1" indent="-342900">
              <a:spcBef>
                <a:spcPts val="600"/>
              </a:spcBef>
              <a:buClr>
                <a:srgbClr val="FF6600"/>
              </a:buClr>
              <a:buFont typeface="Arial" panose="020B0604020202020204" pitchFamily="34" charset="0"/>
              <a:buChar char="•"/>
            </a:pPr>
            <a:r>
              <a:rPr lang="en-US" sz="2400" b="1" dirty="0">
                <a:solidFill>
                  <a:schemeClr val="bg1"/>
                </a:solidFill>
              </a:rPr>
              <a:t>Alcohol &amp; drug abuse professionals that coordinate underage drinking and driving programs and/or coalitions that work to prevent DUI – </a:t>
            </a:r>
            <a:r>
              <a:rPr lang="en-US" sz="2400" b="1" i="1" dirty="0">
                <a:solidFill>
                  <a:srgbClr val="E56B00"/>
                </a:solidFill>
              </a:rPr>
              <a:t>Is this YOU?</a:t>
            </a:r>
          </a:p>
        </p:txBody>
      </p:sp>
      <p:sp>
        <p:nvSpPr>
          <p:cNvPr id="8" name="Rectangle 2">
            <a:extLst>
              <a:ext uri="{FF2B5EF4-FFF2-40B4-BE49-F238E27FC236}">
                <a16:creationId xmlns:a16="http://schemas.microsoft.com/office/drawing/2014/main" id="{EA21D418-E1A1-C946-A153-23E008BD72EE}"/>
              </a:ext>
            </a:extLst>
          </p:cNvPr>
          <p:cNvSpPr txBox="1">
            <a:spLocks noChangeArrowheads="1"/>
          </p:cNvSpPr>
          <p:nvPr/>
        </p:nvSpPr>
        <p:spPr>
          <a:xfrm>
            <a:off x="-121921" y="1909188"/>
            <a:ext cx="12276305" cy="881976"/>
          </a:xfrm>
          <a:prstGeom prst="rect">
            <a:avLst/>
          </a:prstGeom>
        </p:spPr>
        <p:txBody>
          <a:bodyPr/>
          <a:lstStyle/>
          <a:p>
            <a:pPr lvl="0" algn="ctr">
              <a:defRPr/>
            </a:pPr>
            <a:r>
              <a:rPr lang="en-US" sz="3600" b="1" dirty="0">
                <a:solidFill>
                  <a:srgbClr val="FF6600"/>
                </a:solidFill>
              </a:rPr>
              <a:t>What is a Road Safety Professional?</a:t>
            </a:r>
          </a:p>
        </p:txBody>
      </p:sp>
      <p:pic>
        <p:nvPicPr>
          <p:cNvPr id="10" name="Picture 9">
            <a:extLst>
              <a:ext uri="{FF2B5EF4-FFF2-40B4-BE49-F238E27FC236}">
                <a16:creationId xmlns:a16="http://schemas.microsoft.com/office/drawing/2014/main" id="{D6D62E58-A87F-9545-8B32-F0EE6BC9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211530389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GRSS_horiz_LOGO_purple.jpg">
            <a:extLst>
              <a:ext uri="{FF2B5EF4-FFF2-40B4-BE49-F238E27FC236}">
                <a16:creationId xmlns:a16="http://schemas.microsoft.com/office/drawing/2014/main" id="{DC9BC041-61E1-744A-A632-69EDB3602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273559"/>
            <a:ext cx="5118100" cy="1169485"/>
          </a:xfrm>
          <a:prstGeom prst="rect">
            <a:avLst/>
          </a:prstGeom>
        </p:spPr>
      </p:pic>
      <p:sp>
        <p:nvSpPr>
          <p:cNvPr id="5" name="Rectangle 4">
            <a:extLst>
              <a:ext uri="{FF2B5EF4-FFF2-40B4-BE49-F238E27FC236}">
                <a16:creationId xmlns:a16="http://schemas.microsoft.com/office/drawing/2014/main" id="{95F5F84D-8B43-D742-A903-4A0F2960E3E6}"/>
              </a:ext>
            </a:extLst>
          </p:cNvPr>
          <p:cNvSpPr/>
          <p:nvPr/>
        </p:nvSpPr>
        <p:spPr>
          <a:xfrm>
            <a:off x="0" y="1714500"/>
            <a:ext cx="12276306" cy="5237769"/>
          </a:xfrm>
          <a:prstGeom prst="rect">
            <a:avLst/>
          </a:prstGeom>
          <a:solidFill>
            <a:srgbClr val="470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a:extLst>
              <a:ext uri="{FF2B5EF4-FFF2-40B4-BE49-F238E27FC236}">
                <a16:creationId xmlns:a16="http://schemas.microsoft.com/office/drawing/2014/main" id="{47330AA4-60A5-D84D-B986-47043ACA78A8}"/>
              </a:ext>
            </a:extLst>
          </p:cNvPr>
          <p:cNvSpPr txBox="1">
            <a:spLocks noChangeArrowheads="1"/>
          </p:cNvSpPr>
          <p:nvPr/>
        </p:nvSpPr>
        <p:spPr>
          <a:xfrm>
            <a:off x="188843" y="2067339"/>
            <a:ext cx="11887199" cy="824948"/>
          </a:xfrm>
          <a:prstGeom prst="rect">
            <a:avLst/>
          </a:prstGeom>
        </p:spPr>
        <p:txBody>
          <a:bodyPr/>
          <a:lstStyle/>
          <a:p>
            <a:pPr lvl="0" algn="ctr">
              <a:defRPr/>
            </a:pPr>
            <a:r>
              <a:rPr lang="en-US" sz="4000" b="1" dirty="0">
                <a:solidFill>
                  <a:srgbClr val="FF6600"/>
                </a:solidFill>
              </a:rPr>
              <a:t>Master of Transportation</a:t>
            </a:r>
            <a:br>
              <a:rPr lang="en-US" sz="4000" b="1" dirty="0">
                <a:solidFill>
                  <a:srgbClr val="FF6600"/>
                </a:solidFill>
              </a:rPr>
            </a:br>
            <a:r>
              <a:rPr lang="en-US" sz="4000" b="1" dirty="0">
                <a:solidFill>
                  <a:srgbClr val="FF6600"/>
                </a:solidFill>
              </a:rPr>
              <a:t> Safety Administration (MTSA)</a:t>
            </a:r>
            <a:endParaRPr kumimoji="0" lang="en-US" sz="4000" b="1" i="0" u="none" strike="noStrike" kern="0" cap="none" spc="0" normalizeH="0" baseline="0" noProof="0" dirty="0">
              <a:ln>
                <a:noFill/>
              </a:ln>
              <a:solidFill>
                <a:srgbClr val="FF6600"/>
              </a:solidFill>
              <a:effectLst/>
              <a:uLnTx/>
              <a:uFillTx/>
              <a:latin typeface="+mj-lt"/>
              <a:ea typeface="+mj-ea"/>
              <a:cs typeface="+mj-cs"/>
            </a:endParaRPr>
          </a:p>
        </p:txBody>
      </p:sp>
      <p:sp>
        <p:nvSpPr>
          <p:cNvPr id="6" name="TextBox 5">
            <a:extLst>
              <a:ext uri="{FF2B5EF4-FFF2-40B4-BE49-F238E27FC236}">
                <a16:creationId xmlns:a16="http://schemas.microsoft.com/office/drawing/2014/main" id="{B061C6C6-0855-4F4C-8DC2-61270A117C1F}"/>
              </a:ext>
            </a:extLst>
          </p:cNvPr>
          <p:cNvSpPr txBox="1"/>
          <p:nvPr/>
        </p:nvSpPr>
        <p:spPr>
          <a:xfrm>
            <a:off x="695325" y="3019211"/>
            <a:ext cx="10801350" cy="3570208"/>
          </a:xfrm>
          <a:prstGeom prst="rect">
            <a:avLst/>
          </a:prstGeom>
          <a:noFill/>
        </p:spPr>
        <p:txBody>
          <a:bodyPr wrap="square" rtlCol="0">
            <a:spAutoFit/>
          </a:bodyPr>
          <a:lstStyle/>
          <a:p>
            <a:pPr marL="342900" lvl="0" indent="-342900">
              <a:buClr>
                <a:srgbClr val="FF6600"/>
              </a:buClr>
            </a:pPr>
            <a:endParaRPr lang="en-US" sz="800" dirty="0">
              <a:solidFill>
                <a:schemeClr val="bg1"/>
              </a:solidFill>
            </a:endParaRPr>
          </a:p>
          <a:p>
            <a:pPr marL="342900" lvl="0" indent="-342900">
              <a:spcBef>
                <a:spcPts val="1200"/>
              </a:spcBef>
              <a:buClr>
                <a:srgbClr val="FF6600"/>
              </a:buClr>
              <a:buFont typeface="Arial" pitchFamily="34" charset="0"/>
              <a:buChar char="•"/>
            </a:pPr>
            <a:endParaRPr lang="en-US" sz="2800" dirty="0">
              <a:solidFill>
                <a:schemeClr val="bg1"/>
              </a:solidFill>
            </a:endParaRPr>
          </a:p>
          <a:p>
            <a:pPr marL="342900" lvl="0" indent="-342900">
              <a:spcBef>
                <a:spcPts val="1200"/>
              </a:spcBef>
              <a:buClr>
                <a:srgbClr val="FF6600"/>
              </a:buClr>
              <a:buFont typeface="Arial" pitchFamily="34" charset="0"/>
              <a:buChar char="•"/>
            </a:pPr>
            <a:r>
              <a:rPr lang="en-US" sz="2800" dirty="0">
                <a:solidFill>
                  <a:schemeClr val="bg1"/>
                </a:solidFill>
                <a:latin typeface="Calibri" panose="020F0502020204030204" pitchFamily="34" charset="0"/>
              </a:rPr>
              <a:t>First Master’s degree program of its kind in the United States </a:t>
            </a:r>
          </a:p>
          <a:p>
            <a:pPr marL="342900" lvl="0" indent="-342900">
              <a:spcBef>
                <a:spcPts val="1200"/>
              </a:spcBef>
              <a:buClr>
                <a:srgbClr val="FF6600"/>
              </a:buClr>
              <a:buFont typeface="Arial" pitchFamily="34" charset="0"/>
              <a:buChar char="•"/>
            </a:pPr>
            <a:r>
              <a:rPr lang="en-US" sz="2800" dirty="0">
                <a:solidFill>
                  <a:schemeClr val="bg1"/>
                </a:solidFill>
                <a:latin typeface="Calibri" panose="020F0502020204030204" pitchFamily="34" charset="0"/>
              </a:rPr>
              <a:t>On-line program offered asynchronously / synchronously</a:t>
            </a:r>
          </a:p>
          <a:p>
            <a:pPr marL="342900" lvl="0" indent="-342900">
              <a:spcBef>
                <a:spcPts val="1200"/>
              </a:spcBef>
              <a:buClr>
                <a:srgbClr val="FF6600"/>
              </a:buClr>
              <a:buFont typeface="Arial" pitchFamily="34" charset="0"/>
              <a:buChar char="•"/>
            </a:pPr>
            <a:r>
              <a:rPr lang="en-US" sz="2800" dirty="0">
                <a:solidFill>
                  <a:schemeClr val="bg1"/>
                </a:solidFill>
                <a:latin typeface="Calibri" panose="020F0502020204030204" pitchFamily="34" charset="0"/>
              </a:rPr>
              <a:t>Incorporates “Core Competencies for Highway Safety Professionals”</a:t>
            </a:r>
          </a:p>
          <a:p>
            <a:pPr marL="342900" lvl="0" indent="-342900">
              <a:spcBef>
                <a:spcPts val="1200"/>
              </a:spcBef>
              <a:buClr>
                <a:srgbClr val="FF6600"/>
              </a:buClr>
              <a:buFont typeface="Arial" pitchFamily="34" charset="0"/>
              <a:buChar char="•"/>
            </a:pPr>
            <a:r>
              <a:rPr lang="en-US" sz="2800" dirty="0">
                <a:solidFill>
                  <a:schemeClr val="bg1"/>
                </a:solidFill>
                <a:latin typeface="Calibri" panose="020F0502020204030204" pitchFamily="34" charset="0"/>
              </a:rPr>
              <a:t>Includes 14 professors from 7 of the University’s 8 colleges</a:t>
            </a:r>
          </a:p>
          <a:p>
            <a:pPr marL="342900" lvl="0" indent="-342900">
              <a:spcBef>
                <a:spcPts val="1200"/>
              </a:spcBef>
              <a:buClr>
                <a:srgbClr val="FF6600"/>
              </a:buClr>
              <a:buFont typeface="Arial" pitchFamily="34" charset="0"/>
              <a:buChar char="•"/>
            </a:pPr>
            <a:endParaRPr lang="en-US" dirty="0">
              <a:solidFill>
                <a:schemeClr val="bg1"/>
              </a:solidFill>
            </a:endParaRPr>
          </a:p>
        </p:txBody>
      </p:sp>
      <p:pic>
        <p:nvPicPr>
          <p:cNvPr id="3" name="Picture 2">
            <a:extLst>
              <a:ext uri="{FF2B5EF4-FFF2-40B4-BE49-F238E27FC236}">
                <a16:creationId xmlns:a16="http://schemas.microsoft.com/office/drawing/2014/main" id="{05BF6383-1DE5-6C4D-9CDF-ED3503160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277" y="346285"/>
            <a:ext cx="3708398" cy="1133122"/>
          </a:xfrm>
          <a:prstGeom prst="rect">
            <a:avLst/>
          </a:prstGeom>
        </p:spPr>
      </p:pic>
    </p:spTree>
    <p:extLst>
      <p:ext uri="{BB962C8B-B14F-4D97-AF65-F5344CB8AC3E}">
        <p14:creationId xmlns:p14="http://schemas.microsoft.com/office/powerpoint/2010/main" val="340885135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1675</Words>
  <Application>Microsoft Office PowerPoint</Application>
  <PresentationFormat>Widescreen</PresentationFormat>
  <Paragraphs>224</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 Symbols</vt: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Goodell</dc:creator>
  <cp:lastModifiedBy>Terecia Wilson</cp:lastModifiedBy>
  <cp:revision>198</cp:revision>
  <cp:lastPrinted>2019-11-06T20:37:39Z</cp:lastPrinted>
  <dcterms:created xsi:type="dcterms:W3CDTF">2018-03-30T18:00:17Z</dcterms:created>
  <dcterms:modified xsi:type="dcterms:W3CDTF">2019-11-06T21:50:48Z</dcterms:modified>
</cp:coreProperties>
</file>